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2" r:id="rId3"/>
    <p:sldId id="291" r:id="rId4"/>
    <p:sldId id="257" r:id="rId5"/>
    <p:sldId id="258" r:id="rId6"/>
    <p:sldId id="259" r:id="rId7"/>
    <p:sldId id="260" r:id="rId8"/>
    <p:sldId id="282" r:id="rId9"/>
    <p:sldId id="262" r:id="rId10"/>
    <p:sldId id="261" r:id="rId11"/>
    <p:sldId id="283" r:id="rId12"/>
    <p:sldId id="284" r:id="rId13"/>
    <p:sldId id="285" r:id="rId14"/>
    <p:sldId id="286" r:id="rId15"/>
    <p:sldId id="287" r:id="rId16"/>
    <p:sldId id="288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89" r:id="rId27"/>
    <p:sldId id="290" r:id="rId28"/>
    <p:sldId id="29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FF6600"/>
    <a:srgbClr val="FF0066"/>
    <a:srgbClr val="FF9933"/>
    <a:srgbClr val="FFFF66"/>
    <a:srgbClr val="FFFFCC"/>
    <a:srgbClr val="CCECFF"/>
    <a:srgbClr val="FFCCFF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0" autoAdjust="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 altLang="th-TH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67A06EF-FC7D-464B-9599-B1F8D581DC5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5955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31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4422-12D4-45BB-90BC-D692B72B9767}" type="slidenum">
              <a:rPr lang="th-TH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10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F7C60FF-9D5E-4669-B1C1-70192814E5D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01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25E7A32E-220B-4C4C-996D-9984EF5DEF5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091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73F5909-BA4A-4F15-9805-8B6CA4093C6E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4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66A67CC-1C24-4EF7-8B9F-A8C629680DE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D475037-EF0F-4DE9-8899-94B158CE2FF0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1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BE6D496-A9DF-4D7B-9E77-84FBDE54F8D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350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5070FDD-917B-40D7-92BE-0A5626CDE26D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29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3E5F3B0-A7D7-4044-AA04-752A986E391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4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altLang="th-TH"/>
              <a:t>Page </a:t>
            </a:r>
            <a:fld id="{BD56D704-6125-49DC-821E-B204482A4C0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2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C6EB00C8-658B-46C3-92B3-516152788597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3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th-TH" altLang="th-TH"/>
              <a:t>Page </a:t>
            </a:r>
            <a:fld id="{FA826FF0-53E0-4EE1-96B6-C01459BFB4FC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DFE00E-1BE1-4A7D-9CAD-A2EA9FB1E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152" y="3166811"/>
            <a:ext cx="4464323" cy="3404698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1464" y="2314347"/>
            <a:ext cx="936104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th-TH" sz="54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2 : Object-Oriented Software Development</a:t>
            </a:r>
            <a:endParaRPr lang="th-TH" altLang="th-TH" sz="5400" b="1" dirty="0">
              <a:solidFill>
                <a:srgbClr val="0070C0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360" y="4869160"/>
            <a:ext cx="8568952" cy="1988840"/>
          </a:xfrm>
          <a:noFill/>
          <a:ln/>
        </p:spPr>
        <p:txBody>
          <a:bodyPr>
            <a:normAutofit/>
          </a:bodyPr>
          <a:lstStyle/>
          <a:p>
            <a:pPr algn="l"/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Assit.prof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Juthawut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Chantharamalee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algn="l"/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Curriculum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Computer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l"/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Faculty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of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 and Technology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,  </a:t>
            </a:r>
            <a:r>
              <a:rPr lang="en-US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Suan</a:t>
            </a:r>
            <a:r>
              <a:rPr lang="en-US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Dusit</a:t>
            </a:r>
            <a:r>
              <a:rPr lang="th-TH" altLang="th-TH" sz="2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altLang="th-TH" sz="2000" b="1" dirty="0" err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University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 dirty="0">
                <a:solidFill>
                  <a:srgbClr val="00B050"/>
                </a:solidFill>
              </a:rPr>
              <a:t>Waterfall Model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86000" y="1737360"/>
            <a:ext cx="2362200" cy="39624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dirty="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438400" y="1676401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th-TH" altLang="th-TH"/>
              <a:t>Requirement </a:t>
            </a:r>
            <a:r>
              <a:rPr lang="th-TH" altLang="th-TH" baseline="-25000"/>
              <a:t> Verify</a:t>
            </a:r>
            <a:endParaRPr lang="th-TH" altLang="th-TH" sz="2000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2743200" y="22860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th-TH" altLang="th-TH" sz="2400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4343400" y="41148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Implementation  </a:t>
            </a:r>
            <a:r>
              <a:rPr lang="th-TH" altLang="th-TH" baseline="-25000"/>
              <a:t>Testing</a:t>
            </a:r>
            <a:endParaRPr lang="th-TH" altLang="th-TH"/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3124200" y="28956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Planning  </a:t>
            </a:r>
            <a:r>
              <a:rPr lang="th-TH" altLang="th-TH" baseline="-25000"/>
              <a:t>Verify</a:t>
            </a:r>
            <a:endParaRPr lang="th-TH" altLang="th-TH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7543800" y="5943600"/>
            <a:ext cx="2501900" cy="36933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Retirement</a:t>
            </a:r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3657600" y="35052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Design  </a:t>
            </a:r>
            <a:r>
              <a:rPr lang="th-TH" altLang="th-TH" baseline="-25000"/>
              <a:t>Verify</a:t>
            </a:r>
            <a:endParaRPr lang="th-TH" altLang="th-TH"/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4953000" y="47244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Integration  </a:t>
            </a:r>
            <a:r>
              <a:rPr lang="th-TH" altLang="th-TH" baseline="-25000"/>
              <a:t>Testing</a:t>
            </a:r>
            <a:endParaRPr lang="th-TH" altLang="th-TH"/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6324600" y="53340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Operation Mode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2819401" y="2286001"/>
            <a:ext cx="1941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Specification  </a:t>
            </a:r>
            <a:r>
              <a:rPr lang="th-TH" altLang="th-TH" baseline="-25000"/>
              <a:t>Verify </a:t>
            </a:r>
            <a:endParaRPr lang="th-TH" altLang="th-TH"/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6232525" y="4135438"/>
            <a:ext cx="2263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 </a:t>
            </a:r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4343400" y="213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4800600" y="274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>
            <a:off x="5257800" y="3352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68" name="Line 52"/>
          <p:cNvSpPr>
            <a:spLocks noChangeShapeType="1"/>
          </p:cNvSpPr>
          <p:nvPr/>
        </p:nvSpPr>
        <p:spPr bwMode="auto">
          <a:xfrm>
            <a:off x="5638800" y="3962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69" name="Line 53"/>
          <p:cNvSpPr>
            <a:spLocks noChangeShapeType="1"/>
          </p:cNvSpPr>
          <p:nvPr/>
        </p:nvSpPr>
        <p:spPr bwMode="auto">
          <a:xfrm>
            <a:off x="6096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>
            <a:off x="67818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1" name="Line 55"/>
          <p:cNvSpPr>
            <a:spLocks noChangeShapeType="1"/>
          </p:cNvSpPr>
          <p:nvPr/>
        </p:nvSpPr>
        <p:spPr bwMode="auto">
          <a:xfrm>
            <a:off x="8153400" y="5791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2" name="Line 56"/>
          <p:cNvSpPr>
            <a:spLocks noChangeShapeType="1"/>
          </p:cNvSpPr>
          <p:nvPr/>
        </p:nvSpPr>
        <p:spPr bwMode="auto">
          <a:xfrm flipV="1">
            <a:off x="2514600" y="2133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3" name="Line 57"/>
          <p:cNvSpPr>
            <a:spLocks noChangeShapeType="1"/>
          </p:cNvSpPr>
          <p:nvPr/>
        </p:nvSpPr>
        <p:spPr bwMode="auto">
          <a:xfrm flipV="1">
            <a:off x="4648200" y="4572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4" name="Line 58"/>
          <p:cNvSpPr>
            <a:spLocks noChangeShapeType="1"/>
          </p:cNvSpPr>
          <p:nvPr/>
        </p:nvSpPr>
        <p:spPr bwMode="auto">
          <a:xfrm flipV="1">
            <a:off x="2895600" y="2743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5" name="Line 59"/>
          <p:cNvSpPr>
            <a:spLocks noChangeShapeType="1"/>
          </p:cNvSpPr>
          <p:nvPr/>
        </p:nvSpPr>
        <p:spPr bwMode="auto">
          <a:xfrm flipV="1">
            <a:off x="4038600" y="3962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6" name="Line 60"/>
          <p:cNvSpPr>
            <a:spLocks noChangeShapeType="1"/>
          </p:cNvSpPr>
          <p:nvPr/>
        </p:nvSpPr>
        <p:spPr bwMode="auto">
          <a:xfrm flipV="1">
            <a:off x="33528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7" name="Line 61"/>
          <p:cNvSpPr>
            <a:spLocks noChangeShapeType="1"/>
          </p:cNvSpPr>
          <p:nvPr/>
        </p:nvSpPr>
        <p:spPr bwMode="auto">
          <a:xfrm>
            <a:off x="2514600" y="25146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8" name="Line 62"/>
          <p:cNvSpPr>
            <a:spLocks noChangeShapeType="1"/>
          </p:cNvSpPr>
          <p:nvPr/>
        </p:nvSpPr>
        <p:spPr bwMode="auto">
          <a:xfrm>
            <a:off x="2895600" y="31242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79" name="Line 63"/>
          <p:cNvSpPr>
            <a:spLocks noChangeShapeType="1"/>
          </p:cNvSpPr>
          <p:nvPr/>
        </p:nvSpPr>
        <p:spPr bwMode="auto">
          <a:xfrm>
            <a:off x="3352800" y="3733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80" name="Line 64"/>
          <p:cNvSpPr>
            <a:spLocks noChangeShapeType="1"/>
          </p:cNvSpPr>
          <p:nvPr/>
        </p:nvSpPr>
        <p:spPr bwMode="auto">
          <a:xfrm>
            <a:off x="4038600" y="4343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81" name="Line 65"/>
          <p:cNvSpPr>
            <a:spLocks noChangeShapeType="1"/>
          </p:cNvSpPr>
          <p:nvPr/>
        </p:nvSpPr>
        <p:spPr bwMode="auto">
          <a:xfrm>
            <a:off x="4648200" y="4953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82" name="Line 66"/>
          <p:cNvSpPr>
            <a:spLocks noChangeShapeType="1"/>
          </p:cNvSpPr>
          <p:nvPr/>
        </p:nvSpPr>
        <p:spPr bwMode="auto">
          <a:xfrm>
            <a:off x="2362200" y="5486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83" name="Text Box 67"/>
          <p:cNvSpPr txBox="1">
            <a:spLocks noChangeArrowheads="1"/>
          </p:cNvSpPr>
          <p:nvPr/>
        </p:nvSpPr>
        <p:spPr bwMode="auto">
          <a:xfrm>
            <a:off x="3260725" y="5278438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Development</a:t>
            </a:r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>
            <a:off x="2362200" y="5867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87" name="Text Box 71"/>
          <p:cNvSpPr txBox="1">
            <a:spLocks noChangeArrowheads="1"/>
          </p:cNvSpPr>
          <p:nvPr/>
        </p:nvSpPr>
        <p:spPr bwMode="auto">
          <a:xfrm>
            <a:off x="3276601" y="5638800"/>
            <a:ext cx="14223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Maintenance</a:t>
            </a:r>
          </a:p>
        </p:txBody>
      </p:sp>
      <p:sp>
        <p:nvSpPr>
          <p:cNvPr id="9288" name="Rectangle 72"/>
          <p:cNvSpPr>
            <a:spLocks noChangeArrowheads="1"/>
          </p:cNvSpPr>
          <p:nvPr/>
        </p:nvSpPr>
        <p:spPr bwMode="auto">
          <a:xfrm>
            <a:off x="6172200" y="1737360"/>
            <a:ext cx="2948124" cy="39624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Changed Requirements </a:t>
            </a:r>
            <a:r>
              <a:rPr lang="th-TH" altLang="th-TH" baseline="-25000"/>
              <a:t>verify</a:t>
            </a:r>
            <a:endParaRPr lang="th-TH" altLang="th-TH"/>
          </a:p>
        </p:txBody>
      </p:sp>
      <p:sp>
        <p:nvSpPr>
          <p:cNvPr id="9290" name="Line 74"/>
          <p:cNvSpPr>
            <a:spLocks noChangeShapeType="1"/>
          </p:cNvSpPr>
          <p:nvPr/>
        </p:nvSpPr>
        <p:spPr bwMode="auto">
          <a:xfrm flipH="1">
            <a:off x="6858000" y="43434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91" name="Line 75"/>
          <p:cNvSpPr>
            <a:spLocks noChangeShapeType="1"/>
          </p:cNvSpPr>
          <p:nvPr/>
        </p:nvSpPr>
        <p:spPr bwMode="auto">
          <a:xfrm flipH="1">
            <a:off x="6172200" y="37338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92" name="Line 76"/>
          <p:cNvSpPr>
            <a:spLocks noChangeShapeType="1"/>
          </p:cNvSpPr>
          <p:nvPr/>
        </p:nvSpPr>
        <p:spPr bwMode="auto">
          <a:xfrm flipH="1">
            <a:off x="5257800" y="25146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93" name="Line 77"/>
          <p:cNvSpPr>
            <a:spLocks noChangeShapeType="1"/>
          </p:cNvSpPr>
          <p:nvPr/>
        </p:nvSpPr>
        <p:spPr bwMode="auto">
          <a:xfrm>
            <a:off x="7772400" y="4343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94" name="Line 78"/>
          <p:cNvSpPr>
            <a:spLocks noChangeShapeType="1"/>
          </p:cNvSpPr>
          <p:nvPr/>
        </p:nvSpPr>
        <p:spPr bwMode="auto">
          <a:xfrm>
            <a:off x="80772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95" name="Line 79"/>
          <p:cNvSpPr>
            <a:spLocks noChangeShapeType="1"/>
          </p:cNvSpPr>
          <p:nvPr/>
        </p:nvSpPr>
        <p:spPr bwMode="auto">
          <a:xfrm>
            <a:off x="8382000" y="2514600"/>
            <a:ext cx="0" cy="2819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96" name="Line 80"/>
          <p:cNvSpPr>
            <a:spLocks noChangeShapeType="1"/>
          </p:cNvSpPr>
          <p:nvPr/>
        </p:nvSpPr>
        <p:spPr bwMode="auto">
          <a:xfrm flipV="1">
            <a:off x="8686800" y="21336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97" name="Line 81"/>
          <p:cNvSpPr>
            <a:spLocks noChangeShapeType="1"/>
          </p:cNvSpPr>
          <p:nvPr/>
        </p:nvSpPr>
        <p:spPr bwMode="auto">
          <a:xfrm flipH="1">
            <a:off x="5105400" y="1905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9298" name="Line 82"/>
          <p:cNvSpPr>
            <a:spLocks noChangeShapeType="1"/>
          </p:cNvSpPr>
          <p:nvPr/>
        </p:nvSpPr>
        <p:spPr bwMode="auto">
          <a:xfrm>
            <a:off x="5105400" y="1905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Rapid Prototyping Model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altLang="th-TH" sz="2800" dirty="0"/>
              <a:t>     A rapid prototype is a working model that is functionally equivalent to a subset of the product (internal structure is not concerned yet).</a:t>
            </a:r>
          </a:p>
          <a:p>
            <a:pPr algn="thaiDist"/>
            <a:r>
              <a:rPr lang="th-TH" altLang="th-TH" sz="2800" dirty="0"/>
              <a:t>   The sole use of rapid prototyping is to determine what the client’s real needs are, construct the rapid prototype as rapidly as possible to speed up the s/w development process.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Rapid Prototyping Model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362200" y="1737360"/>
            <a:ext cx="2425700" cy="396240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438400" y="1676401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th-TH" altLang="th-TH"/>
              <a:t>Rapid Prototype </a:t>
            </a:r>
            <a:r>
              <a:rPr lang="th-TH" altLang="th-TH" baseline="-25000"/>
              <a:t> Verify</a:t>
            </a:r>
            <a:endParaRPr lang="th-TH" altLang="th-TH" sz="2000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743200" y="22860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th-TH" altLang="th-TH" sz="2400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4343400" y="41148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Implementation  </a:t>
            </a:r>
            <a:r>
              <a:rPr lang="th-TH" altLang="th-TH" baseline="-25000"/>
              <a:t>Testing</a:t>
            </a:r>
            <a:endParaRPr lang="th-TH" altLang="th-TH"/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124200" y="28956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Planning  </a:t>
            </a:r>
            <a:r>
              <a:rPr lang="th-TH" altLang="th-TH" baseline="-25000"/>
              <a:t>Verify</a:t>
            </a:r>
            <a:endParaRPr lang="th-TH" altLang="th-TH"/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7572652" y="5943600"/>
            <a:ext cx="2473047" cy="39624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 dirty="0"/>
              <a:t>Retirement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3657600" y="35052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Design  </a:t>
            </a:r>
            <a:r>
              <a:rPr lang="th-TH" altLang="th-TH" baseline="-25000"/>
              <a:t>Verify</a:t>
            </a:r>
            <a:endParaRPr lang="th-TH" altLang="th-TH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4953000" y="47244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Integration  </a:t>
            </a:r>
            <a:r>
              <a:rPr lang="th-TH" altLang="th-TH" baseline="-25000"/>
              <a:t>Testing</a:t>
            </a:r>
            <a:endParaRPr lang="th-TH" altLang="th-TH"/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6324600" y="5334000"/>
            <a:ext cx="25019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Operation Mode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2819401" y="2286001"/>
            <a:ext cx="1941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Specification  </a:t>
            </a:r>
            <a:r>
              <a:rPr lang="th-TH" altLang="th-TH" baseline="-25000"/>
              <a:t>Verify </a:t>
            </a:r>
            <a:endParaRPr lang="th-TH" altLang="th-TH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232525" y="4135438"/>
            <a:ext cx="2263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 </a:t>
            </a:r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4343400" y="213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>
            <a:off x="4800600" y="274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5257800" y="3352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5638800" y="3962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>
            <a:off x="6096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>
            <a:off x="67818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>
            <a:off x="8153400" y="5791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 flipV="1">
            <a:off x="2514600" y="2133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39" name="Line 23"/>
          <p:cNvSpPr>
            <a:spLocks noChangeShapeType="1"/>
          </p:cNvSpPr>
          <p:nvPr/>
        </p:nvSpPr>
        <p:spPr bwMode="auto">
          <a:xfrm flipV="1">
            <a:off x="4648200" y="4572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0" name="Line 24"/>
          <p:cNvSpPr>
            <a:spLocks noChangeShapeType="1"/>
          </p:cNvSpPr>
          <p:nvPr/>
        </p:nvSpPr>
        <p:spPr bwMode="auto">
          <a:xfrm flipV="1">
            <a:off x="2895600" y="2743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1" name="Line 25"/>
          <p:cNvSpPr>
            <a:spLocks noChangeShapeType="1"/>
          </p:cNvSpPr>
          <p:nvPr/>
        </p:nvSpPr>
        <p:spPr bwMode="auto">
          <a:xfrm flipV="1">
            <a:off x="4038600" y="3962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2" name="Line 26"/>
          <p:cNvSpPr>
            <a:spLocks noChangeShapeType="1"/>
          </p:cNvSpPr>
          <p:nvPr/>
        </p:nvSpPr>
        <p:spPr bwMode="auto">
          <a:xfrm flipV="1">
            <a:off x="33528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3" name="Line 27"/>
          <p:cNvSpPr>
            <a:spLocks noChangeShapeType="1"/>
          </p:cNvSpPr>
          <p:nvPr/>
        </p:nvSpPr>
        <p:spPr bwMode="auto">
          <a:xfrm>
            <a:off x="2514600" y="25146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4" name="Line 28"/>
          <p:cNvSpPr>
            <a:spLocks noChangeShapeType="1"/>
          </p:cNvSpPr>
          <p:nvPr/>
        </p:nvSpPr>
        <p:spPr bwMode="auto">
          <a:xfrm>
            <a:off x="2895600" y="31242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5" name="Line 29"/>
          <p:cNvSpPr>
            <a:spLocks noChangeShapeType="1"/>
          </p:cNvSpPr>
          <p:nvPr/>
        </p:nvSpPr>
        <p:spPr bwMode="auto">
          <a:xfrm>
            <a:off x="3352800" y="3733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6" name="Line 30"/>
          <p:cNvSpPr>
            <a:spLocks noChangeShapeType="1"/>
          </p:cNvSpPr>
          <p:nvPr/>
        </p:nvSpPr>
        <p:spPr bwMode="auto">
          <a:xfrm>
            <a:off x="4038600" y="4343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4648200" y="4953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8" name="Line 32"/>
          <p:cNvSpPr>
            <a:spLocks noChangeShapeType="1"/>
          </p:cNvSpPr>
          <p:nvPr/>
        </p:nvSpPr>
        <p:spPr bwMode="auto">
          <a:xfrm>
            <a:off x="2362200" y="5486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3260725" y="5278438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Development</a:t>
            </a:r>
          </a:p>
        </p:txBody>
      </p:sp>
      <p:sp>
        <p:nvSpPr>
          <p:cNvPr id="60450" name="Line 34"/>
          <p:cNvSpPr>
            <a:spLocks noChangeShapeType="1"/>
          </p:cNvSpPr>
          <p:nvPr/>
        </p:nvSpPr>
        <p:spPr bwMode="auto">
          <a:xfrm>
            <a:off x="2362200" y="5867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3276601" y="5638800"/>
            <a:ext cx="14223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Maintenance</a:t>
            </a:r>
          </a:p>
        </p:txBody>
      </p:sp>
      <p:sp>
        <p:nvSpPr>
          <p:cNvPr id="60452" name="Rectangle 36"/>
          <p:cNvSpPr>
            <a:spLocks noChangeArrowheads="1"/>
          </p:cNvSpPr>
          <p:nvPr/>
        </p:nvSpPr>
        <p:spPr bwMode="auto">
          <a:xfrm>
            <a:off x="6232524" y="1737360"/>
            <a:ext cx="2987675" cy="39624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 dirty="0"/>
              <a:t>Changed Requirements </a:t>
            </a:r>
            <a:r>
              <a:rPr lang="th-TH" altLang="th-TH" baseline="-25000" dirty="0"/>
              <a:t>verify</a:t>
            </a:r>
            <a:endParaRPr lang="th-TH" altLang="th-TH" dirty="0"/>
          </a:p>
        </p:txBody>
      </p:sp>
      <p:sp>
        <p:nvSpPr>
          <p:cNvPr id="60453" name="Line 37"/>
          <p:cNvSpPr>
            <a:spLocks noChangeShapeType="1"/>
          </p:cNvSpPr>
          <p:nvPr/>
        </p:nvSpPr>
        <p:spPr bwMode="auto">
          <a:xfrm flipH="1">
            <a:off x="6858000" y="43434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54" name="Line 38"/>
          <p:cNvSpPr>
            <a:spLocks noChangeShapeType="1"/>
          </p:cNvSpPr>
          <p:nvPr/>
        </p:nvSpPr>
        <p:spPr bwMode="auto">
          <a:xfrm flipH="1">
            <a:off x="6172200" y="37338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55" name="Line 39"/>
          <p:cNvSpPr>
            <a:spLocks noChangeShapeType="1"/>
          </p:cNvSpPr>
          <p:nvPr/>
        </p:nvSpPr>
        <p:spPr bwMode="auto">
          <a:xfrm flipH="1">
            <a:off x="5257800" y="2514600"/>
            <a:ext cx="3124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56" name="Line 40"/>
          <p:cNvSpPr>
            <a:spLocks noChangeShapeType="1"/>
          </p:cNvSpPr>
          <p:nvPr/>
        </p:nvSpPr>
        <p:spPr bwMode="auto">
          <a:xfrm>
            <a:off x="7772400" y="4343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57" name="Line 41"/>
          <p:cNvSpPr>
            <a:spLocks noChangeShapeType="1"/>
          </p:cNvSpPr>
          <p:nvPr/>
        </p:nvSpPr>
        <p:spPr bwMode="auto">
          <a:xfrm>
            <a:off x="80772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58" name="Line 42"/>
          <p:cNvSpPr>
            <a:spLocks noChangeShapeType="1"/>
          </p:cNvSpPr>
          <p:nvPr/>
        </p:nvSpPr>
        <p:spPr bwMode="auto">
          <a:xfrm>
            <a:off x="8382000" y="2514600"/>
            <a:ext cx="0" cy="2819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59" name="Line 43"/>
          <p:cNvSpPr>
            <a:spLocks noChangeShapeType="1"/>
          </p:cNvSpPr>
          <p:nvPr/>
        </p:nvSpPr>
        <p:spPr bwMode="auto">
          <a:xfrm flipV="1">
            <a:off x="8686800" y="21336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60" name="Line 44"/>
          <p:cNvSpPr>
            <a:spLocks noChangeShapeType="1"/>
          </p:cNvSpPr>
          <p:nvPr/>
        </p:nvSpPr>
        <p:spPr bwMode="auto">
          <a:xfrm flipH="1">
            <a:off x="5105400" y="1905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0461" name="Line 45"/>
          <p:cNvSpPr>
            <a:spLocks noChangeShapeType="1"/>
          </p:cNvSpPr>
          <p:nvPr/>
        </p:nvSpPr>
        <p:spPr bwMode="auto">
          <a:xfrm>
            <a:off x="5105400" y="1905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Incremental Model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altLang="th-TH" sz="2400" dirty="0"/>
              <a:t>     The s/w product is designed, implemented, integrated, and tested as a series of incremental </a:t>
            </a:r>
            <a:r>
              <a:rPr lang="th-TH" altLang="th-TH" sz="2400" i="1" dirty="0">
                <a:solidFill>
                  <a:srgbClr val="FF0066"/>
                </a:solidFill>
              </a:rPr>
              <a:t>builds</a:t>
            </a:r>
            <a:r>
              <a:rPr lang="th-TH" altLang="th-TH" sz="2400" dirty="0"/>
              <a:t>, where</a:t>
            </a:r>
            <a:r>
              <a:rPr lang="th-TH" altLang="th-TH" sz="2400" i="1" dirty="0"/>
              <a:t> </a:t>
            </a:r>
            <a:r>
              <a:rPr lang="th-TH" altLang="th-TH" sz="2400" dirty="0"/>
              <a:t>a build consists of code pieces from various modules interacting to provide a specific functional capability.</a:t>
            </a:r>
            <a:endParaRPr lang="th-TH" altLang="th-TH" sz="2400" i="1" dirty="0"/>
          </a:p>
          <a:p>
            <a:pPr algn="thaiDist"/>
            <a:r>
              <a:rPr lang="th-TH" altLang="th-TH" sz="2400" dirty="0"/>
              <a:t>      It is sometimes necessary to re-specify, re-design, re-code, or at worst, throw away what has already been completed and start again.</a:t>
            </a: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Incremental Model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2286000" y="1752600"/>
            <a:ext cx="2412978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438400" y="1676401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th-TH" altLang="th-TH" dirty="0"/>
              <a:t>Requirement </a:t>
            </a:r>
            <a:r>
              <a:rPr lang="th-TH" altLang="th-TH" baseline="-25000" dirty="0"/>
              <a:t> Verify</a:t>
            </a:r>
            <a:endParaRPr lang="th-TH" altLang="th-TH" sz="2000" dirty="0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2743200" y="2209800"/>
            <a:ext cx="25019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th-TH" altLang="th-TH" sz="240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3124200" y="2743200"/>
            <a:ext cx="25019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Planning  </a:t>
            </a:r>
            <a:r>
              <a:rPr lang="th-TH" altLang="th-TH" baseline="-25000"/>
              <a:t>Verify</a:t>
            </a:r>
            <a:endParaRPr lang="th-TH" altLang="th-TH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7543800" y="5943600"/>
            <a:ext cx="2501899" cy="38099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 dirty="0"/>
              <a:t>Retirement</a:t>
            </a:r>
          </a:p>
        </p:txBody>
      </p: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3657600" y="3276600"/>
            <a:ext cx="2743200" cy="381000"/>
          </a:xfrm>
          <a:prstGeom prst="rect">
            <a:avLst/>
          </a:prstGeom>
          <a:solidFill>
            <a:srgbClr val="008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 dirty="0">
                <a:solidFill>
                  <a:srgbClr val="FFFF99"/>
                </a:solidFill>
              </a:rPr>
              <a:t>Architectural Design</a:t>
            </a:r>
            <a:r>
              <a:rPr lang="th-TH" altLang="th-TH" dirty="0"/>
              <a:t>  </a:t>
            </a:r>
            <a:r>
              <a:rPr lang="th-TH" altLang="th-TH" baseline="-25000" dirty="0">
                <a:solidFill>
                  <a:schemeClr val="bg1"/>
                </a:solidFill>
              </a:rPr>
              <a:t>Verify</a:t>
            </a:r>
            <a:endParaRPr lang="th-TH" altLang="th-TH" dirty="0">
              <a:solidFill>
                <a:schemeClr val="bg1"/>
              </a:solidFill>
            </a:endParaRP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7543800" y="5334000"/>
            <a:ext cx="2470208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altLang="th-TH"/>
              <a:t>Operation Mode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3048001" y="2209801"/>
            <a:ext cx="1941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Specification  </a:t>
            </a:r>
            <a:r>
              <a:rPr lang="th-TH" altLang="th-TH" baseline="-25000"/>
              <a:t>Verify </a:t>
            </a:r>
            <a:endParaRPr lang="th-TH" altLang="th-TH"/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6232525" y="4135438"/>
            <a:ext cx="2263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 </a:t>
            </a:r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>
            <a:off x="4343400" y="2057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800600" y="259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577" name="Line 17"/>
          <p:cNvSpPr>
            <a:spLocks noChangeShapeType="1"/>
          </p:cNvSpPr>
          <p:nvPr/>
        </p:nvSpPr>
        <p:spPr bwMode="auto">
          <a:xfrm>
            <a:off x="5943600" y="3657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>
            <a:off x="8839200" y="5791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591" name="Line 31"/>
          <p:cNvSpPr>
            <a:spLocks noChangeShapeType="1"/>
          </p:cNvSpPr>
          <p:nvPr/>
        </p:nvSpPr>
        <p:spPr bwMode="auto">
          <a:xfrm>
            <a:off x="2362200" y="5486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592" name="Text Box 32"/>
          <p:cNvSpPr txBox="1">
            <a:spLocks noChangeArrowheads="1"/>
          </p:cNvSpPr>
          <p:nvPr/>
        </p:nvSpPr>
        <p:spPr bwMode="auto">
          <a:xfrm>
            <a:off x="3260725" y="5278438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Development</a:t>
            </a:r>
          </a:p>
        </p:txBody>
      </p:sp>
      <p:sp>
        <p:nvSpPr>
          <p:cNvPr id="66593" name="Line 33"/>
          <p:cNvSpPr>
            <a:spLocks noChangeShapeType="1"/>
          </p:cNvSpPr>
          <p:nvPr/>
        </p:nvSpPr>
        <p:spPr bwMode="auto">
          <a:xfrm>
            <a:off x="2362200" y="5867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594" name="Text Box 34"/>
          <p:cNvSpPr txBox="1">
            <a:spLocks noChangeArrowheads="1"/>
          </p:cNvSpPr>
          <p:nvPr/>
        </p:nvSpPr>
        <p:spPr bwMode="auto">
          <a:xfrm>
            <a:off x="3276601" y="5638800"/>
            <a:ext cx="14223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/>
              <a:t>Maintenance</a:t>
            </a:r>
          </a:p>
        </p:txBody>
      </p:sp>
      <p:sp>
        <p:nvSpPr>
          <p:cNvPr id="66596" name="Line 36"/>
          <p:cNvSpPr>
            <a:spLocks noChangeShapeType="1"/>
          </p:cNvSpPr>
          <p:nvPr/>
        </p:nvSpPr>
        <p:spPr bwMode="auto">
          <a:xfrm flipH="1">
            <a:off x="7391400" y="44196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599" name="Line 39"/>
          <p:cNvSpPr>
            <a:spLocks noChangeShapeType="1"/>
          </p:cNvSpPr>
          <p:nvPr/>
        </p:nvSpPr>
        <p:spPr bwMode="auto">
          <a:xfrm>
            <a:off x="8839200" y="4419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605" name="Rectangle 45"/>
          <p:cNvSpPr>
            <a:spLocks noChangeArrowheads="1"/>
          </p:cNvSpPr>
          <p:nvPr/>
        </p:nvSpPr>
        <p:spPr bwMode="auto">
          <a:xfrm>
            <a:off x="4648200" y="3810000"/>
            <a:ext cx="2743200" cy="1295400"/>
          </a:xfrm>
          <a:prstGeom prst="rect">
            <a:avLst/>
          </a:prstGeom>
          <a:solidFill>
            <a:srgbClr val="008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h-TH" altLang="th-TH" dirty="0">
                <a:solidFill>
                  <a:srgbClr val="FFFF99"/>
                </a:solidFill>
              </a:rPr>
              <a:t>For each build:</a:t>
            </a:r>
          </a:p>
          <a:p>
            <a:r>
              <a:rPr lang="th-TH" altLang="th-TH" sz="1400" dirty="0">
                <a:solidFill>
                  <a:schemeClr val="bg1"/>
                </a:solidFill>
              </a:rPr>
              <a:t>     Perform detailed design, </a:t>
            </a:r>
          </a:p>
          <a:p>
            <a:r>
              <a:rPr lang="th-TH" altLang="th-TH" sz="1400" dirty="0">
                <a:solidFill>
                  <a:schemeClr val="bg1"/>
                </a:solidFill>
              </a:rPr>
              <a:t>     implementation,</a:t>
            </a:r>
          </a:p>
          <a:p>
            <a:r>
              <a:rPr lang="th-TH" altLang="th-TH" sz="1400" dirty="0">
                <a:solidFill>
                  <a:schemeClr val="bg1"/>
                </a:solidFill>
              </a:rPr>
              <a:t>     and integration.  Test.  </a:t>
            </a:r>
          </a:p>
          <a:p>
            <a:r>
              <a:rPr lang="th-TH" altLang="th-TH" sz="1400" dirty="0">
                <a:solidFill>
                  <a:schemeClr val="bg1"/>
                </a:solidFill>
              </a:rPr>
              <a:t>     Deliver to client</a:t>
            </a:r>
            <a:r>
              <a:rPr lang="th-TH" altLang="th-TH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6606" name="Line 46"/>
          <p:cNvSpPr>
            <a:spLocks noChangeShapeType="1"/>
          </p:cNvSpPr>
          <p:nvPr/>
        </p:nvSpPr>
        <p:spPr bwMode="auto">
          <a:xfrm>
            <a:off x="52578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607" name="Line 47"/>
          <p:cNvSpPr>
            <a:spLocks noChangeShapeType="1"/>
          </p:cNvSpPr>
          <p:nvPr/>
        </p:nvSpPr>
        <p:spPr bwMode="auto">
          <a:xfrm>
            <a:off x="5943600" y="5562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608" name="Line 48"/>
          <p:cNvSpPr>
            <a:spLocks noChangeShapeType="1"/>
          </p:cNvSpPr>
          <p:nvPr/>
        </p:nvSpPr>
        <p:spPr bwMode="auto">
          <a:xfrm flipV="1">
            <a:off x="5943600" y="5105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610" name="Line 50"/>
          <p:cNvSpPr>
            <a:spLocks noChangeShapeType="1"/>
          </p:cNvSpPr>
          <p:nvPr/>
        </p:nvSpPr>
        <p:spPr bwMode="auto">
          <a:xfrm>
            <a:off x="6858000" y="5105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611" name="Line 51"/>
          <p:cNvSpPr>
            <a:spLocks noChangeShapeType="1"/>
          </p:cNvSpPr>
          <p:nvPr/>
        </p:nvSpPr>
        <p:spPr bwMode="auto">
          <a:xfrm>
            <a:off x="6858000" y="52578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612" name="Line 52"/>
          <p:cNvSpPr>
            <a:spLocks noChangeShapeType="1"/>
          </p:cNvSpPr>
          <p:nvPr/>
        </p:nvSpPr>
        <p:spPr bwMode="auto">
          <a:xfrm flipV="1">
            <a:off x="7772400" y="4800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66613" name="Line 53"/>
          <p:cNvSpPr>
            <a:spLocks noChangeShapeType="1"/>
          </p:cNvSpPr>
          <p:nvPr/>
        </p:nvSpPr>
        <p:spPr bwMode="auto">
          <a:xfrm flipH="1">
            <a:off x="7391400" y="4800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dirty="0">
                <a:solidFill>
                  <a:srgbClr val="00B050"/>
                </a:solidFill>
              </a:rPr>
              <a:t>Spiral Model</a:t>
            </a:r>
            <a:endParaRPr lang="th-TH" altLang="th-TH" dirty="0">
              <a:solidFill>
                <a:srgbClr val="00B05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828800"/>
            <a:ext cx="9884216" cy="4114800"/>
          </a:xfrm>
        </p:spPr>
        <p:txBody>
          <a:bodyPr>
            <a:normAutofit/>
          </a:bodyPr>
          <a:lstStyle/>
          <a:p>
            <a:r>
              <a:rPr lang="th-TH" altLang="th-TH" sz="2800" dirty="0"/>
              <a:t>     The idea of </a:t>
            </a:r>
            <a:r>
              <a:rPr lang="th-TH" altLang="th-TH" sz="2800" dirty="0">
                <a:solidFill>
                  <a:srgbClr val="FF6600"/>
                </a:solidFill>
              </a:rPr>
              <a:t>minimizing risk </a:t>
            </a:r>
            <a:r>
              <a:rPr lang="th-TH" altLang="th-TH" sz="2800" dirty="0"/>
              <a:t>via the use of prototypes and other means is the concept underlying the </a:t>
            </a:r>
            <a:r>
              <a:rPr lang="th-TH" altLang="th-TH" sz="2800" i="1" dirty="0">
                <a:solidFill>
                  <a:srgbClr val="FF6600"/>
                </a:solidFill>
              </a:rPr>
              <a:t>spiral model</a:t>
            </a:r>
            <a:r>
              <a:rPr lang="th-TH" altLang="th-TH" sz="2800" i="1" dirty="0"/>
              <a:t>.</a:t>
            </a:r>
          </a:p>
          <a:p>
            <a:r>
              <a:rPr lang="th-TH" altLang="th-TH" sz="2800" dirty="0"/>
              <a:t>     A simplified spiral model is as a waterfall model with each phase preceded by risk analysis.</a:t>
            </a:r>
          </a:p>
          <a:p>
            <a:pPr lvl="1"/>
            <a:r>
              <a:rPr lang="th-TH" altLang="th-TH" sz="2400" dirty="0"/>
              <a:t>Before commencing each phase, an attempt is made to control (resolve) the risks.  If it is impossible to resolve all the significant risks at a stage, then the project is immediately terminated.</a:t>
            </a: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dirty="0">
                <a:solidFill>
                  <a:srgbClr val="00B050"/>
                </a:solidFill>
              </a:rPr>
              <a:t>Full Spiral Model </a:t>
            </a:r>
            <a:r>
              <a:rPr lang="th-TH" altLang="th-TH" sz="2400" dirty="0">
                <a:solidFill>
                  <a:srgbClr val="00B050"/>
                </a:solidFill>
              </a:rPr>
              <a:t>[Boehm, IEEE 1998]</a:t>
            </a:r>
            <a:endParaRPr lang="th-TH" altLang="th-TH" dirty="0">
              <a:solidFill>
                <a:srgbClr val="00B050"/>
              </a:solidFill>
            </a:endParaRPr>
          </a:p>
        </p:txBody>
      </p:sp>
      <p:sp>
        <p:nvSpPr>
          <p:cNvPr id="69635" name="Line 3"/>
          <p:cNvSpPr>
            <a:spLocks noChangeShapeType="1"/>
          </p:cNvSpPr>
          <p:nvPr/>
        </p:nvSpPr>
        <p:spPr bwMode="auto">
          <a:xfrm>
            <a:off x="2514600" y="3810000"/>
            <a:ext cx="762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 flipV="1">
            <a:off x="6019800" y="16764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1752601" y="3635375"/>
            <a:ext cx="55976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000"/>
              <a:t>Review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2422525" y="3454401"/>
            <a:ext cx="8755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000"/>
              <a:t>Commitment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2422526" y="3835401"/>
            <a:ext cx="63511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000"/>
              <a:t>Partition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2574926" y="2006600"/>
            <a:ext cx="100539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altLang="th-TH" sz="1100">
                <a:solidFill>
                  <a:srgbClr val="6600FF"/>
                </a:solidFill>
              </a:rPr>
              <a:t>Determine</a:t>
            </a:r>
          </a:p>
          <a:p>
            <a:r>
              <a:rPr lang="th-TH" altLang="th-TH" sz="1100">
                <a:solidFill>
                  <a:srgbClr val="6600FF"/>
                </a:solidFill>
              </a:rPr>
              <a:t>objectives, </a:t>
            </a:r>
          </a:p>
          <a:p>
            <a:r>
              <a:rPr lang="th-TH" altLang="th-TH" sz="1100">
                <a:solidFill>
                  <a:srgbClr val="6600FF"/>
                </a:solidFill>
              </a:rPr>
              <a:t>alternatives,</a:t>
            </a:r>
          </a:p>
          <a:p>
            <a:r>
              <a:rPr lang="th-TH" altLang="th-TH" sz="1100">
                <a:solidFill>
                  <a:srgbClr val="6600FF"/>
                </a:solidFill>
              </a:rPr>
              <a:t>constraints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6220049" y="1676401"/>
            <a:ext cx="9060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h-TH" altLang="th-TH" sz="1000"/>
              <a:t>Progress</a:t>
            </a:r>
          </a:p>
          <a:p>
            <a:pPr algn="ctr"/>
            <a:r>
              <a:rPr lang="th-TH" altLang="th-TH" sz="1000"/>
              <a:t>through steps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5167378" y="1676400"/>
            <a:ext cx="7745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h-TH" altLang="th-TH" sz="1000"/>
              <a:t>Cumulative</a:t>
            </a:r>
          </a:p>
          <a:p>
            <a:pPr algn="ctr"/>
            <a:r>
              <a:rPr lang="th-TH" altLang="th-TH" sz="1000"/>
              <a:t>cost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2422525" y="4734581"/>
            <a:ext cx="125180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altLang="th-TH" sz="1000">
                <a:solidFill>
                  <a:srgbClr val="6600FF"/>
                </a:solidFill>
              </a:rPr>
              <a:t>Plan next phase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8442326" y="5892801"/>
            <a:ext cx="11384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000">
                <a:solidFill>
                  <a:srgbClr val="FFFF99"/>
                </a:solidFill>
              </a:rPr>
              <a:t>Develop, verify</a:t>
            </a:r>
          </a:p>
          <a:p>
            <a:r>
              <a:rPr lang="th-TH" altLang="th-TH" sz="1000">
                <a:solidFill>
                  <a:srgbClr val="FFFF99"/>
                </a:solidFill>
              </a:rPr>
              <a:t>next-level product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8534401" y="1905000"/>
            <a:ext cx="156516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altLang="th-TH" sz="1100" dirty="0">
                <a:solidFill>
                  <a:srgbClr val="6600FF"/>
                </a:solidFill>
              </a:rPr>
              <a:t>Evaluate alternatives,</a:t>
            </a:r>
          </a:p>
          <a:p>
            <a:r>
              <a:rPr lang="th-TH" altLang="th-TH" sz="1100" dirty="0">
                <a:solidFill>
                  <a:srgbClr val="6600FF"/>
                </a:solidFill>
              </a:rPr>
              <a:t>identify, resolve risks</a:t>
            </a:r>
          </a:p>
        </p:txBody>
      </p:sp>
      <p:sp>
        <p:nvSpPr>
          <p:cNvPr id="69649" name="Freeform 17"/>
          <p:cNvSpPr>
            <a:spLocks/>
          </p:cNvSpPr>
          <p:nvPr/>
        </p:nvSpPr>
        <p:spPr bwMode="auto">
          <a:xfrm>
            <a:off x="3479800" y="2095500"/>
            <a:ext cx="6197600" cy="4241800"/>
          </a:xfrm>
          <a:custGeom>
            <a:avLst/>
            <a:gdLst>
              <a:gd name="T0" fmla="*/ 640 w 3904"/>
              <a:gd name="T1" fmla="*/ 1080 h 2672"/>
              <a:gd name="T2" fmla="*/ 784 w 3904"/>
              <a:gd name="T3" fmla="*/ 840 h 2672"/>
              <a:gd name="T4" fmla="*/ 1168 w 3904"/>
              <a:gd name="T5" fmla="*/ 744 h 2672"/>
              <a:gd name="T6" fmla="*/ 1600 w 3904"/>
              <a:gd name="T7" fmla="*/ 696 h 2672"/>
              <a:gd name="T8" fmla="*/ 2224 w 3904"/>
              <a:gd name="T9" fmla="*/ 792 h 2672"/>
              <a:gd name="T10" fmla="*/ 2416 w 3904"/>
              <a:gd name="T11" fmla="*/ 1080 h 2672"/>
              <a:gd name="T12" fmla="*/ 2368 w 3904"/>
              <a:gd name="T13" fmla="*/ 1368 h 2672"/>
              <a:gd name="T14" fmla="*/ 1888 w 3904"/>
              <a:gd name="T15" fmla="*/ 1512 h 2672"/>
              <a:gd name="T16" fmla="*/ 1600 w 3904"/>
              <a:gd name="T17" fmla="*/ 1512 h 2672"/>
              <a:gd name="T18" fmla="*/ 1264 w 3904"/>
              <a:gd name="T19" fmla="*/ 1512 h 2672"/>
              <a:gd name="T20" fmla="*/ 880 w 3904"/>
              <a:gd name="T21" fmla="*/ 1464 h 2672"/>
              <a:gd name="T22" fmla="*/ 544 w 3904"/>
              <a:gd name="T23" fmla="*/ 1368 h 2672"/>
              <a:gd name="T24" fmla="*/ 448 w 3904"/>
              <a:gd name="T25" fmla="*/ 1224 h 2672"/>
              <a:gd name="T26" fmla="*/ 448 w 3904"/>
              <a:gd name="T27" fmla="*/ 1032 h 2672"/>
              <a:gd name="T28" fmla="*/ 544 w 3904"/>
              <a:gd name="T29" fmla="*/ 744 h 2672"/>
              <a:gd name="T30" fmla="*/ 880 w 3904"/>
              <a:gd name="T31" fmla="*/ 552 h 2672"/>
              <a:gd name="T32" fmla="*/ 1360 w 3904"/>
              <a:gd name="T33" fmla="*/ 456 h 2672"/>
              <a:gd name="T34" fmla="*/ 1696 w 3904"/>
              <a:gd name="T35" fmla="*/ 456 h 2672"/>
              <a:gd name="T36" fmla="*/ 2224 w 3904"/>
              <a:gd name="T37" fmla="*/ 504 h 2672"/>
              <a:gd name="T38" fmla="*/ 2512 w 3904"/>
              <a:gd name="T39" fmla="*/ 600 h 2672"/>
              <a:gd name="T40" fmla="*/ 2752 w 3904"/>
              <a:gd name="T41" fmla="*/ 840 h 2672"/>
              <a:gd name="T42" fmla="*/ 2848 w 3904"/>
              <a:gd name="T43" fmla="*/ 1080 h 2672"/>
              <a:gd name="T44" fmla="*/ 2848 w 3904"/>
              <a:gd name="T45" fmla="*/ 1368 h 2672"/>
              <a:gd name="T46" fmla="*/ 2704 w 3904"/>
              <a:gd name="T47" fmla="*/ 1608 h 2672"/>
              <a:gd name="T48" fmla="*/ 2272 w 3904"/>
              <a:gd name="T49" fmla="*/ 1800 h 2672"/>
              <a:gd name="T50" fmla="*/ 1840 w 3904"/>
              <a:gd name="T51" fmla="*/ 1848 h 2672"/>
              <a:gd name="T52" fmla="*/ 1552 w 3904"/>
              <a:gd name="T53" fmla="*/ 1848 h 2672"/>
              <a:gd name="T54" fmla="*/ 1216 w 3904"/>
              <a:gd name="T55" fmla="*/ 1848 h 2672"/>
              <a:gd name="T56" fmla="*/ 784 w 3904"/>
              <a:gd name="T57" fmla="*/ 1800 h 2672"/>
              <a:gd name="T58" fmla="*/ 352 w 3904"/>
              <a:gd name="T59" fmla="*/ 1608 h 2672"/>
              <a:gd name="T60" fmla="*/ 208 w 3904"/>
              <a:gd name="T61" fmla="*/ 1032 h 2672"/>
              <a:gd name="T62" fmla="*/ 400 w 3904"/>
              <a:gd name="T63" fmla="*/ 504 h 2672"/>
              <a:gd name="T64" fmla="*/ 976 w 3904"/>
              <a:gd name="T65" fmla="*/ 264 h 2672"/>
              <a:gd name="T66" fmla="*/ 1696 w 3904"/>
              <a:gd name="T67" fmla="*/ 216 h 2672"/>
              <a:gd name="T68" fmla="*/ 2368 w 3904"/>
              <a:gd name="T69" fmla="*/ 264 h 2672"/>
              <a:gd name="T70" fmla="*/ 2944 w 3904"/>
              <a:gd name="T71" fmla="*/ 456 h 2672"/>
              <a:gd name="T72" fmla="*/ 3232 w 3904"/>
              <a:gd name="T73" fmla="*/ 792 h 2672"/>
              <a:gd name="T74" fmla="*/ 3376 w 3904"/>
              <a:gd name="T75" fmla="*/ 1128 h 2672"/>
              <a:gd name="T76" fmla="*/ 3328 w 3904"/>
              <a:gd name="T77" fmla="*/ 1464 h 2672"/>
              <a:gd name="T78" fmla="*/ 3184 w 3904"/>
              <a:gd name="T79" fmla="*/ 1800 h 2672"/>
              <a:gd name="T80" fmla="*/ 2752 w 3904"/>
              <a:gd name="T81" fmla="*/ 2088 h 2672"/>
              <a:gd name="T82" fmla="*/ 2176 w 3904"/>
              <a:gd name="T83" fmla="*/ 2184 h 2672"/>
              <a:gd name="T84" fmla="*/ 1744 w 3904"/>
              <a:gd name="T85" fmla="*/ 2184 h 2672"/>
              <a:gd name="T86" fmla="*/ 1456 w 3904"/>
              <a:gd name="T87" fmla="*/ 2184 h 2672"/>
              <a:gd name="T88" fmla="*/ 1120 w 3904"/>
              <a:gd name="T89" fmla="*/ 2184 h 2672"/>
              <a:gd name="T90" fmla="*/ 688 w 3904"/>
              <a:gd name="T91" fmla="*/ 2136 h 2672"/>
              <a:gd name="T92" fmla="*/ 256 w 3904"/>
              <a:gd name="T93" fmla="*/ 1944 h 2672"/>
              <a:gd name="T94" fmla="*/ 16 w 3904"/>
              <a:gd name="T95" fmla="*/ 1080 h 2672"/>
              <a:gd name="T96" fmla="*/ 352 w 3904"/>
              <a:gd name="T97" fmla="*/ 264 h 2672"/>
              <a:gd name="T98" fmla="*/ 1504 w 3904"/>
              <a:gd name="T99" fmla="*/ 24 h 2672"/>
              <a:gd name="T100" fmla="*/ 2992 w 3904"/>
              <a:gd name="T101" fmla="*/ 120 h 2672"/>
              <a:gd name="T102" fmla="*/ 3568 w 3904"/>
              <a:gd name="T103" fmla="*/ 504 h 2672"/>
              <a:gd name="T104" fmla="*/ 3856 w 3904"/>
              <a:gd name="T105" fmla="*/ 984 h 2672"/>
              <a:gd name="T106" fmla="*/ 3856 w 3904"/>
              <a:gd name="T107" fmla="*/ 1512 h 2672"/>
              <a:gd name="T108" fmla="*/ 3712 w 3904"/>
              <a:gd name="T109" fmla="*/ 1944 h 2672"/>
              <a:gd name="T110" fmla="*/ 3280 w 3904"/>
              <a:gd name="T111" fmla="*/ 2328 h 2672"/>
              <a:gd name="T112" fmla="*/ 2848 w 3904"/>
              <a:gd name="T113" fmla="*/ 2520 h 2672"/>
              <a:gd name="T114" fmla="*/ 2320 w 3904"/>
              <a:gd name="T115" fmla="*/ 2616 h 2672"/>
              <a:gd name="T116" fmla="*/ 1504 w 3904"/>
              <a:gd name="T117" fmla="*/ 2664 h 2672"/>
              <a:gd name="T118" fmla="*/ 1456 w 3904"/>
              <a:gd name="T119" fmla="*/ 2664 h 2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904" h="2672">
                <a:moveTo>
                  <a:pt x="640" y="1080"/>
                </a:moveTo>
                <a:cubicBezTo>
                  <a:pt x="668" y="988"/>
                  <a:pt x="696" y="896"/>
                  <a:pt x="784" y="840"/>
                </a:cubicBezTo>
                <a:cubicBezTo>
                  <a:pt x="872" y="784"/>
                  <a:pt x="1032" y="768"/>
                  <a:pt x="1168" y="744"/>
                </a:cubicBezTo>
                <a:cubicBezTo>
                  <a:pt x="1304" y="720"/>
                  <a:pt x="1424" y="688"/>
                  <a:pt x="1600" y="696"/>
                </a:cubicBezTo>
                <a:cubicBezTo>
                  <a:pt x="1776" y="704"/>
                  <a:pt x="2088" y="728"/>
                  <a:pt x="2224" y="792"/>
                </a:cubicBezTo>
                <a:cubicBezTo>
                  <a:pt x="2360" y="856"/>
                  <a:pt x="2392" y="984"/>
                  <a:pt x="2416" y="1080"/>
                </a:cubicBezTo>
                <a:cubicBezTo>
                  <a:pt x="2440" y="1176"/>
                  <a:pt x="2456" y="1296"/>
                  <a:pt x="2368" y="1368"/>
                </a:cubicBezTo>
                <a:cubicBezTo>
                  <a:pt x="2280" y="1440"/>
                  <a:pt x="2016" y="1488"/>
                  <a:pt x="1888" y="1512"/>
                </a:cubicBezTo>
                <a:cubicBezTo>
                  <a:pt x="1760" y="1536"/>
                  <a:pt x="1704" y="1512"/>
                  <a:pt x="1600" y="1512"/>
                </a:cubicBezTo>
                <a:cubicBezTo>
                  <a:pt x="1496" y="1512"/>
                  <a:pt x="1384" y="1520"/>
                  <a:pt x="1264" y="1512"/>
                </a:cubicBezTo>
                <a:cubicBezTo>
                  <a:pt x="1144" y="1504"/>
                  <a:pt x="1000" y="1488"/>
                  <a:pt x="880" y="1464"/>
                </a:cubicBezTo>
                <a:cubicBezTo>
                  <a:pt x="760" y="1440"/>
                  <a:pt x="616" y="1408"/>
                  <a:pt x="544" y="1368"/>
                </a:cubicBezTo>
                <a:cubicBezTo>
                  <a:pt x="472" y="1328"/>
                  <a:pt x="464" y="1280"/>
                  <a:pt x="448" y="1224"/>
                </a:cubicBezTo>
                <a:cubicBezTo>
                  <a:pt x="432" y="1168"/>
                  <a:pt x="432" y="1112"/>
                  <a:pt x="448" y="1032"/>
                </a:cubicBezTo>
                <a:cubicBezTo>
                  <a:pt x="464" y="952"/>
                  <a:pt x="472" y="824"/>
                  <a:pt x="544" y="744"/>
                </a:cubicBezTo>
                <a:cubicBezTo>
                  <a:pt x="616" y="664"/>
                  <a:pt x="744" y="600"/>
                  <a:pt x="880" y="552"/>
                </a:cubicBezTo>
                <a:cubicBezTo>
                  <a:pt x="1016" y="504"/>
                  <a:pt x="1224" y="472"/>
                  <a:pt x="1360" y="456"/>
                </a:cubicBezTo>
                <a:cubicBezTo>
                  <a:pt x="1496" y="440"/>
                  <a:pt x="1552" y="448"/>
                  <a:pt x="1696" y="456"/>
                </a:cubicBezTo>
                <a:cubicBezTo>
                  <a:pt x="1840" y="464"/>
                  <a:pt x="2088" y="480"/>
                  <a:pt x="2224" y="504"/>
                </a:cubicBezTo>
                <a:cubicBezTo>
                  <a:pt x="2360" y="528"/>
                  <a:pt x="2424" y="544"/>
                  <a:pt x="2512" y="600"/>
                </a:cubicBezTo>
                <a:cubicBezTo>
                  <a:pt x="2600" y="656"/>
                  <a:pt x="2696" y="760"/>
                  <a:pt x="2752" y="840"/>
                </a:cubicBezTo>
                <a:cubicBezTo>
                  <a:pt x="2808" y="920"/>
                  <a:pt x="2832" y="992"/>
                  <a:pt x="2848" y="1080"/>
                </a:cubicBezTo>
                <a:cubicBezTo>
                  <a:pt x="2864" y="1168"/>
                  <a:pt x="2872" y="1280"/>
                  <a:pt x="2848" y="1368"/>
                </a:cubicBezTo>
                <a:cubicBezTo>
                  <a:pt x="2824" y="1456"/>
                  <a:pt x="2800" y="1536"/>
                  <a:pt x="2704" y="1608"/>
                </a:cubicBezTo>
                <a:cubicBezTo>
                  <a:pt x="2608" y="1680"/>
                  <a:pt x="2416" y="1760"/>
                  <a:pt x="2272" y="1800"/>
                </a:cubicBezTo>
                <a:cubicBezTo>
                  <a:pt x="2128" y="1840"/>
                  <a:pt x="1960" y="1840"/>
                  <a:pt x="1840" y="1848"/>
                </a:cubicBezTo>
                <a:cubicBezTo>
                  <a:pt x="1720" y="1856"/>
                  <a:pt x="1656" y="1848"/>
                  <a:pt x="1552" y="1848"/>
                </a:cubicBezTo>
                <a:cubicBezTo>
                  <a:pt x="1448" y="1848"/>
                  <a:pt x="1344" y="1856"/>
                  <a:pt x="1216" y="1848"/>
                </a:cubicBezTo>
                <a:cubicBezTo>
                  <a:pt x="1088" y="1840"/>
                  <a:pt x="928" y="1840"/>
                  <a:pt x="784" y="1800"/>
                </a:cubicBezTo>
                <a:cubicBezTo>
                  <a:pt x="640" y="1760"/>
                  <a:pt x="448" y="1736"/>
                  <a:pt x="352" y="1608"/>
                </a:cubicBezTo>
                <a:cubicBezTo>
                  <a:pt x="256" y="1480"/>
                  <a:pt x="200" y="1216"/>
                  <a:pt x="208" y="1032"/>
                </a:cubicBezTo>
                <a:cubicBezTo>
                  <a:pt x="216" y="848"/>
                  <a:pt x="272" y="632"/>
                  <a:pt x="400" y="504"/>
                </a:cubicBezTo>
                <a:cubicBezTo>
                  <a:pt x="528" y="376"/>
                  <a:pt x="760" y="312"/>
                  <a:pt x="976" y="264"/>
                </a:cubicBezTo>
                <a:cubicBezTo>
                  <a:pt x="1192" y="216"/>
                  <a:pt x="1464" y="216"/>
                  <a:pt x="1696" y="216"/>
                </a:cubicBezTo>
                <a:cubicBezTo>
                  <a:pt x="1928" y="216"/>
                  <a:pt x="2160" y="224"/>
                  <a:pt x="2368" y="264"/>
                </a:cubicBezTo>
                <a:cubicBezTo>
                  <a:pt x="2576" y="304"/>
                  <a:pt x="2800" y="368"/>
                  <a:pt x="2944" y="456"/>
                </a:cubicBezTo>
                <a:cubicBezTo>
                  <a:pt x="3088" y="544"/>
                  <a:pt x="3160" y="680"/>
                  <a:pt x="3232" y="792"/>
                </a:cubicBezTo>
                <a:cubicBezTo>
                  <a:pt x="3304" y="904"/>
                  <a:pt x="3360" y="1016"/>
                  <a:pt x="3376" y="1128"/>
                </a:cubicBezTo>
                <a:cubicBezTo>
                  <a:pt x="3392" y="1240"/>
                  <a:pt x="3360" y="1352"/>
                  <a:pt x="3328" y="1464"/>
                </a:cubicBezTo>
                <a:cubicBezTo>
                  <a:pt x="3296" y="1576"/>
                  <a:pt x="3280" y="1696"/>
                  <a:pt x="3184" y="1800"/>
                </a:cubicBezTo>
                <a:cubicBezTo>
                  <a:pt x="3088" y="1904"/>
                  <a:pt x="2920" y="2024"/>
                  <a:pt x="2752" y="2088"/>
                </a:cubicBezTo>
                <a:cubicBezTo>
                  <a:pt x="2584" y="2152"/>
                  <a:pt x="2344" y="2168"/>
                  <a:pt x="2176" y="2184"/>
                </a:cubicBezTo>
                <a:cubicBezTo>
                  <a:pt x="2008" y="2200"/>
                  <a:pt x="1864" y="2184"/>
                  <a:pt x="1744" y="2184"/>
                </a:cubicBezTo>
                <a:cubicBezTo>
                  <a:pt x="1624" y="2184"/>
                  <a:pt x="1560" y="2184"/>
                  <a:pt x="1456" y="2184"/>
                </a:cubicBezTo>
                <a:cubicBezTo>
                  <a:pt x="1352" y="2184"/>
                  <a:pt x="1248" y="2192"/>
                  <a:pt x="1120" y="2184"/>
                </a:cubicBezTo>
                <a:cubicBezTo>
                  <a:pt x="992" y="2176"/>
                  <a:pt x="832" y="2176"/>
                  <a:pt x="688" y="2136"/>
                </a:cubicBezTo>
                <a:cubicBezTo>
                  <a:pt x="544" y="2096"/>
                  <a:pt x="368" y="2120"/>
                  <a:pt x="256" y="1944"/>
                </a:cubicBezTo>
                <a:cubicBezTo>
                  <a:pt x="144" y="1768"/>
                  <a:pt x="0" y="1360"/>
                  <a:pt x="16" y="1080"/>
                </a:cubicBezTo>
                <a:cubicBezTo>
                  <a:pt x="32" y="800"/>
                  <a:pt x="104" y="440"/>
                  <a:pt x="352" y="264"/>
                </a:cubicBezTo>
                <a:cubicBezTo>
                  <a:pt x="600" y="88"/>
                  <a:pt x="1064" y="48"/>
                  <a:pt x="1504" y="24"/>
                </a:cubicBezTo>
                <a:cubicBezTo>
                  <a:pt x="1944" y="0"/>
                  <a:pt x="2648" y="40"/>
                  <a:pt x="2992" y="120"/>
                </a:cubicBezTo>
                <a:cubicBezTo>
                  <a:pt x="3336" y="200"/>
                  <a:pt x="3424" y="360"/>
                  <a:pt x="3568" y="504"/>
                </a:cubicBezTo>
                <a:cubicBezTo>
                  <a:pt x="3712" y="648"/>
                  <a:pt x="3808" y="816"/>
                  <a:pt x="3856" y="984"/>
                </a:cubicBezTo>
                <a:cubicBezTo>
                  <a:pt x="3904" y="1152"/>
                  <a:pt x="3880" y="1352"/>
                  <a:pt x="3856" y="1512"/>
                </a:cubicBezTo>
                <a:cubicBezTo>
                  <a:pt x="3832" y="1672"/>
                  <a:pt x="3808" y="1808"/>
                  <a:pt x="3712" y="1944"/>
                </a:cubicBezTo>
                <a:cubicBezTo>
                  <a:pt x="3616" y="2080"/>
                  <a:pt x="3424" y="2232"/>
                  <a:pt x="3280" y="2328"/>
                </a:cubicBezTo>
                <a:cubicBezTo>
                  <a:pt x="3136" y="2424"/>
                  <a:pt x="3008" y="2472"/>
                  <a:pt x="2848" y="2520"/>
                </a:cubicBezTo>
                <a:cubicBezTo>
                  <a:pt x="2688" y="2568"/>
                  <a:pt x="2544" y="2592"/>
                  <a:pt x="2320" y="2616"/>
                </a:cubicBezTo>
                <a:cubicBezTo>
                  <a:pt x="2096" y="2640"/>
                  <a:pt x="1648" y="2656"/>
                  <a:pt x="1504" y="2664"/>
                </a:cubicBezTo>
                <a:cubicBezTo>
                  <a:pt x="1360" y="2672"/>
                  <a:pt x="1408" y="2668"/>
                  <a:pt x="1456" y="26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5943600" y="3276601"/>
            <a:ext cx="688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Risk</a:t>
            </a:r>
          </a:p>
          <a:p>
            <a:r>
              <a:rPr lang="th-TH" altLang="th-TH" sz="1200"/>
              <a:t>Analysis</a:t>
            </a: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6080126" y="3937001"/>
            <a:ext cx="8652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Concept of</a:t>
            </a:r>
          </a:p>
          <a:p>
            <a:r>
              <a:rPr lang="th-TH" altLang="th-TH" sz="1200"/>
              <a:t>Operation</a:t>
            </a:r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4479926" y="3937001"/>
            <a:ext cx="1300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Requirement plan</a:t>
            </a:r>
          </a:p>
          <a:p>
            <a:r>
              <a:rPr lang="th-TH" altLang="th-TH" sz="1200"/>
              <a:t>life-cycle plan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6501946" y="3580369"/>
            <a:ext cx="85953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100" dirty="0"/>
              <a:t>Prototype 1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7239000" y="3581401"/>
            <a:ext cx="9906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altLang="th-TH" sz="1100" dirty="0"/>
              <a:t>Prototype 2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8001000" y="3581400"/>
            <a:ext cx="85953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100" dirty="0"/>
              <a:t>Prototype 3</a:t>
            </a:r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8763000" y="3429001"/>
            <a:ext cx="9239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Operational</a:t>
            </a:r>
          </a:p>
          <a:p>
            <a:r>
              <a:rPr lang="th-TH" altLang="th-TH" sz="1200"/>
              <a:t>Prototype</a:t>
            </a:r>
          </a:p>
        </p:txBody>
      </p:sp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6934200" y="2971801"/>
            <a:ext cx="688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Risk</a:t>
            </a:r>
          </a:p>
          <a:p>
            <a:r>
              <a:rPr lang="th-TH" altLang="th-TH" sz="1200"/>
              <a:t>Analysis</a:t>
            </a:r>
          </a:p>
        </p:txBody>
      </p:sp>
      <p:sp>
        <p:nvSpPr>
          <p:cNvPr id="69659" name="Text Box 27"/>
          <p:cNvSpPr txBox="1">
            <a:spLocks noChangeArrowheads="1"/>
          </p:cNvSpPr>
          <p:nvPr/>
        </p:nvSpPr>
        <p:spPr bwMode="auto">
          <a:xfrm>
            <a:off x="7620000" y="2819401"/>
            <a:ext cx="688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Risk</a:t>
            </a:r>
          </a:p>
          <a:p>
            <a:r>
              <a:rPr lang="th-TH" altLang="th-TH" sz="1200"/>
              <a:t>Analysis</a:t>
            </a:r>
          </a:p>
        </p:txBody>
      </p:sp>
      <p:sp>
        <p:nvSpPr>
          <p:cNvPr id="69660" name="Text Box 28"/>
          <p:cNvSpPr txBox="1">
            <a:spLocks noChangeArrowheads="1"/>
          </p:cNvSpPr>
          <p:nvPr/>
        </p:nvSpPr>
        <p:spPr bwMode="auto">
          <a:xfrm>
            <a:off x="8305800" y="2590801"/>
            <a:ext cx="688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Risk</a:t>
            </a:r>
          </a:p>
          <a:p>
            <a:r>
              <a:rPr lang="th-TH" altLang="th-TH" sz="1200"/>
              <a:t>Analysis</a:t>
            </a:r>
          </a:p>
        </p:txBody>
      </p:sp>
      <p:sp>
        <p:nvSpPr>
          <p:cNvPr id="69661" name="Text Box 29"/>
          <p:cNvSpPr txBox="1">
            <a:spLocks noChangeArrowheads="1"/>
          </p:cNvSpPr>
          <p:nvPr/>
        </p:nvSpPr>
        <p:spPr bwMode="auto">
          <a:xfrm>
            <a:off x="7772401" y="3810000"/>
            <a:ext cx="22801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Simulations, models, benchmarks</a:t>
            </a:r>
          </a:p>
        </p:txBody>
      </p:sp>
      <p:sp>
        <p:nvSpPr>
          <p:cNvPr id="69662" name="Text Box 30"/>
          <p:cNvSpPr txBox="1">
            <a:spLocks noChangeArrowheads="1"/>
          </p:cNvSpPr>
          <p:nvPr/>
        </p:nvSpPr>
        <p:spPr bwMode="auto">
          <a:xfrm>
            <a:off x="6934200" y="4343401"/>
            <a:ext cx="105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Software</a:t>
            </a:r>
            <a:br>
              <a:rPr lang="th-TH" altLang="th-TH" sz="1200"/>
            </a:br>
            <a:r>
              <a:rPr lang="th-TH" altLang="th-TH" sz="1200"/>
              <a:t>Requirements</a:t>
            </a:r>
          </a:p>
        </p:txBody>
      </p:sp>
      <p:sp>
        <p:nvSpPr>
          <p:cNvPr id="69663" name="Text Box 31"/>
          <p:cNvSpPr txBox="1">
            <a:spLocks noChangeArrowheads="1"/>
          </p:cNvSpPr>
          <p:nvPr/>
        </p:nvSpPr>
        <p:spPr bwMode="auto">
          <a:xfrm>
            <a:off x="7756525" y="4622800"/>
            <a:ext cx="7451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Software</a:t>
            </a:r>
          </a:p>
          <a:p>
            <a:r>
              <a:rPr lang="th-TH" altLang="th-TH" sz="1200"/>
              <a:t>Product</a:t>
            </a:r>
          </a:p>
          <a:p>
            <a:r>
              <a:rPr lang="th-TH" altLang="th-TH" sz="1200"/>
              <a:t>Design</a:t>
            </a:r>
          </a:p>
        </p:txBody>
      </p:sp>
      <p:sp>
        <p:nvSpPr>
          <p:cNvPr id="69664" name="Text Box 32"/>
          <p:cNvSpPr txBox="1">
            <a:spLocks noChangeArrowheads="1"/>
          </p:cNvSpPr>
          <p:nvPr/>
        </p:nvSpPr>
        <p:spPr bwMode="auto">
          <a:xfrm>
            <a:off x="8915400" y="4191001"/>
            <a:ext cx="7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Detailed</a:t>
            </a:r>
          </a:p>
          <a:p>
            <a:r>
              <a:rPr lang="th-TH" altLang="th-TH" sz="1200"/>
              <a:t>Design</a:t>
            </a:r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4708525" y="4546600"/>
            <a:ext cx="13319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Development Plan</a:t>
            </a:r>
          </a:p>
        </p:txBody>
      </p:sp>
      <p:sp>
        <p:nvSpPr>
          <p:cNvPr id="69666" name="Text Box 34"/>
          <p:cNvSpPr txBox="1">
            <a:spLocks noChangeArrowheads="1"/>
          </p:cNvSpPr>
          <p:nvPr/>
        </p:nvSpPr>
        <p:spPr bwMode="auto">
          <a:xfrm>
            <a:off x="4540630" y="5105401"/>
            <a:ext cx="1424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h-TH" altLang="th-TH" sz="1200"/>
              <a:t>Integration and Test</a:t>
            </a:r>
          </a:p>
          <a:p>
            <a:pPr algn="ctr"/>
            <a:r>
              <a:rPr lang="th-TH" altLang="th-TH" sz="1200"/>
              <a:t>Plan</a:t>
            </a:r>
          </a:p>
        </p:txBody>
      </p:sp>
      <p:sp>
        <p:nvSpPr>
          <p:cNvPr id="69667" name="Text Box 35"/>
          <p:cNvSpPr txBox="1">
            <a:spLocks noChangeArrowheads="1"/>
          </p:cNvSpPr>
          <p:nvPr/>
        </p:nvSpPr>
        <p:spPr bwMode="auto">
          <a:xfrm>
            <a:off x="6003926" y="5765800"/>
            <a:ext cx="1188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Implementation</a:t>
            </a:r>
          </a:p>
        </p:txBody>
      </p:sp>
      <p:sp>
        <p:nvSpPr>
          <p:cNvPr id="69668" name="Text Box 36"/>
          <p:cNvSpPr txBox="1">
            <a:spLocks noChangeArrowheads="1"/>
          </p:cNvSpPr>
          <p:nvPr/>
        </p:nvSpPr>
        <p:spPr bwMode="auto">
          <a:xfrm>
            <a:off x="7070725" y="5613401"/>
            <a:ext cx="908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Acceptance</a:t>
            </a:r>
          </a:p>
          <a:p>
            <a:r>
              <a:rPr lang="th-TH" altLang="th-TH" sz="1200"/>
              <a:t>Test</a:t>
            </a:r>
          </a:p>
        </p:txBody>
      </p:sp>
      <p:sp>
        <p:nvSpPr>
          <p:cNvPr id="69669" name="Text Box 37"/>
          <p:cNvSpPr txBox="1">
            <a:spLocks noChangeArrowheads="1"/>
          </p:cNvSpPr>
          <p:nvPr/>
        </p:nvSpPr>
        <p:spPr bwMode="auto">
          <a:xfrm>
            <a:off x="7908926" y="5461001"/>
            <a:ext cx="8711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Integration</a:t>
            </a:r>
          </a:p>
          <a:p>
            <a:r>
              <a:rPr lang="th-TH" altLang="th-TH" sz="1200"/>
              <a:t>Test</a:t>
            </a:r>
          </a:p>
        </p:txBody>
      </p:sp>
      <p:sp>
        <p:nvSpPr>
          <p:cNvPr id="69670" name="Text Box 38"/>
          <p:cNvSpPr txBox="1">
            <a:spLocks noChangeArrowheads="1"/>
          </p:cNvSpPr>
          <p:nvPr/>
        </p:nvSpPr>
        <p:spPr bwMode="auto">
          <a:xfrm>
            <a:off x="8594725" y="4927601"/>
            <a:ext cx="4507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Unit</a:t>
            </a:r>
          </a:p>
          <a:p>
            <a:r>
              <a:rPr lang="th-TH" altLang="th-TH" sz="1200"/>
              <a:t>Test</a:t>
            </a:r>
          </a:p>
        </p:txBody>
      </p:sp>
      <p:sp>
        <p:nvSpPr>
          <p:cNvPr id="69671" name="Text Box 39"/>
          <p:cNvSpPr txBox="1">
            <a:spLocks noChangeArrowheads="1"/>
          </p:cNvSpPr>
          <p:nvPr/>
        </p:nvSpPr>
        <p:spPr bwMode="auto">
          <a:xfrm>
            <a:off x="9051925" y="4622800"/>
            <a:ext cx="5052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Code</a:t>
            </a:r>
          </a:p>
        </p:txBody>
      </p:sp>
      <p:sp>
        <p:nvSpPr>
          <p:cNvPr id="69672" name="Line 40"/>
          <p:cNvSpPr>
            <a:spLocks noChangeShapeType="1"/>
          </p:cNvSpPr>
          <p:nvPr/>
        </p:nvSpPr>
        <p:spPr bwMode="auto">
          <a:xfrm>
            <a:off x="6553200" y="3276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73" name="Line 41"/>
          <p:cNvSpPr>
            <a:spLocks noChangeShapeType="1"/>
          </p:cNvSpPr>
          <p:nvPr/>
        </p:nvSpPr>
        <p:spPr bwMode="auto">
          <a:xfrm flipV="1">
            <a:off x="7162800" y="3048000"/>
            <a:ext cx="20574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74" name="Line 42"/>
          <p:cNvSpPr>
            <a:spLocks noChangeShapeType="1"/>
          </p:cNvSpPr>
          <p:nvPr/>
        </p:nvSpPr>
        <p:spPr bwMode="auto">
          <a:xfrm>
            <a:off x="6019800" y="3810000"/>
            <a:ext cx="3581400" cy="38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75" name="Line 43"/>
          <p:cNvSpPr>
            <a:spLocks noChangeShapeType="1"/>
          </p:cNvSpPr>
          <p:nvPr/>
        </p:nvSpPr>
        <p:spPr bwMode="auto">
          <a:xfrm>
            <a:off x="8686800" y="4648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76" name="Line 44"/>
          <p:cNvSpPr>
            <a:spLocks noChangeShapeType="1"/>
          </p:cNvSpPr>
          <p:nvPr/>
        </p:nvSpPr>
        <p:spPr bwMode="auto">
          <a:xfrm>
            <a:off x="9067800" y="4648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77" name="Line 45"/>
          <p:cNvSpPr>
            <a:spLocks noChangeShapeType="1"/>
          </p:cNvSpPr>
          <p:nvPr/>
        </p:nvSpPr>
        <p:spPr bwMode="auto">
          <a:xfrm>
            <a:off x="8610600" y="4876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78" name="Line 46"/>
          <p:cNvSpPr>
            <a:spLocks noChangeShapeType="1"/>
          </p:cNvSpPr>
          <p:nvPr/>
        </p:nvSpPr>
        <p:spPr bwMode="auto">
          <a:xfrm>
            <a:off x="7848600" y="54102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80" name="Line 48"/>
          <p:cNvSpPr>
            <a:spLocks noChangeShapeType="1"/>
          </p:cNvSpPr>
          <p:nvPr/>
        </p:nvSpPr>
        <p:spPr bwMode="auto">
          <a:xfrm>
            <a:off x="7010400" y="55626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  <p:sp>
        <p:nvSpPr>
          <p:cNvPr id="69681" name="Text Box 49"/>
          <p:cNvSpPr txBox="1">
            <a:spLocks noChangeArrowheads="1"/>
          </p:cNvSpPr>
          <p:nvPr/>
        </p:nvSpPr>
        <p:spPr bwMode="auto">
          <a:xfrm>
            <a:off x="6003925" y="4546601"/>
            <a:ext cx="9960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Requirement</a:t>
            </a:r>
          </a:p>
          <a:p>
            <a:r>
              <a:rPr lang="th-TH" altLang="th-TH" sz="1200"/>
              <a:t>Validation</a:t>
            </a:r>
          </a:p>
        </p:txBody>
      </p:sp>
      <p:sp>
        <p:nvSpPr>
          <p:cNvPr id="69682" name="Text Box 50"/>
          <p:cNvSpPr txBox="1">
            <a:spLocks noChangeArrowheads="1"/>
          </p:cNvSpPr>
          <p:nvPr/>
        </p:nvSpPr>
        <p:spPr bwMode="auto">
          <a:xfrm>
            <a:off x="6003925" y="5080001"/>
            <a:ext cx="12518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1200"/>
              <a:t>Design validation</a:t>
            </a:r>
          </a:p>
          <a:p>
            <a:r>
              <a:rPr lang="th-TH" altLang="th-TH" sz="1200"/>
              <a:t>and verification</a:t>
            </a:r>
          </a:p>
        </p:txBody>
      </p:sp>
      <p:sp>
        <p:nvSpPr>
          <p:cNvPr id="69683" name="Freeform 51"/>
          <p:cNvSpPr>
            <a:spLocks/>
          </p:cNvSpPr>
          <p:nvPr/>
        </p:nvSpPr>
        <p:spPr bwMode="auto">
          <a:xfrm>
            <a:off x="5867400" y="1905000"/>
            <a:ext cx="304800" cy="76200"/>
          </a:xfrm>
          <a:custGeom>
            <a:avLst/>
            <a:gdLst>
              <a:gd name="T0" fmla="*/ 0 w 192"/>
              <a:gd name="T1" fmla="*/ 48 h 48"/>
              <a:gd name="T2" fmla="*/ 96 w 192"/>
              <a:gd name="T3" fmla="*/ 0 h 48"/>
              <a:gd name="T4" fmla="*/ 192 w 192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24"/>
                  <a:pt x="192" y="4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 sz="1200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Software Development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th-TH" altLang="th-TH" sz="2800" dirty="0"/>
              <a:t>Software is developed using a life cycle model.</a:t>
            </a:r>
          </a:p>
          <a:p>
            <a:r>
              <a:rPr lang="th-TH" altLang="th-TH" sz="2800" dirty="0"/>
              <a:t>Just a life cycle model is insufficient for development.</a:t>
            </a:r>
          </a:p>
          <a:p>
            <a:r>
              <a:rPr lang="th-TH" altLang="th-TH" sz="2800" dirty="0"/>
              <a:t>We need:</a:t>
            </a:r>
          </a:p>
          <a:p>
            <a:pPr lvl="1"/>
            <a:r>
              <a:rPr lang="th-TH" altLang="th-TH" sz="2400" dirty="0"/>
              <a:t>A broad philosophy</a:t>
            </a:r>
          </a:p>
          <a:p>
            <a:pPr lvl="1"/>
            <a:r>
              <a:rPr lang="th-TH" altLang="th-TH" sz="2400" dirty="0"/>
              <a:t>A set of tools which support the philosophy.</a:t>
            </a:r>
          </a:p>
          <a:p>
            <a:pPr lvl="1"/>
            <a:r>
              <a:rPr lang="th-TH" altLang="th-TH" sz="2400" dirty="0"/>
              <a:t>A language which supports the philosophy.</a:t>
            </a: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Software Development Paradigm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7280" y="1845734"/>
            <a:ext cx="10759360" cy="4023360"/>
          </a:xfrm>
          <a:noFill/>
          <a:ln/>
        </p:spPr>
        <p:txBody>
          <a:bodyPr>
            <a:normAutofit/>
          </a:bodyPr>
          <a:lstStyle/>
          <a:p>
            <a:r>
              <a:rPr lang="th-TH" altLang="th-TH" sz="2800" dirty="0"/>
              <a:t>1. A paradigm provides a general approach to work during each phase of the life cycle model.</a:t>
            </a:r>
          </a:p>
          <a:p>
            <a:r>
              <a:rPr lang="th-TH" altLang="th-TH" sz="2800" dirty="0"/>
              <a:t>2. A paradigm is a broad philosophy.</a:t>
            </a:r>
          </a:p>
          <a:p>
            <a:r>
              <a:rPr lang="th-TH" altLang="th-TH" sz="2800" dirty="0"/>
              <a:t>3. A paradigm is not a specific model.</a:t>
            </a: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Some Software Development Paradigms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th-TH" altLang="th-TH" sz="2400" dirty="0"/>
              <a:t>1. Functional Composition</a:t>
            </a:r>
          </a:p>
          <a:p>
            <a:r>
              <a:rPr lang="th-TH" altLang="th-TH" sz="2400" dirty="0"/>
              <a:t>2. Logic Programming</a:t>
            </a:r>
          </a:p>
          <a:p>
            <a:r>
              <a:rPr lang="th-TH" altLang="th-TH" sz="2400" dirty="0"/>
              <a:t>3. Structured Development</a:t>
            </a:r>
          </a:p>
          <a:p>
            <a:r>
              <a:rPr lang="th-TH" altLang="th-TH" sz="2400" dirty="0"/>
              <a:t>4. Object Orientation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b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Outline of this presentation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Software Process </a:t>
            </a:r>
          </a:p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Object-Oriented Software Development</a:t>
            </a:r>
          </a:p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Software Life-Cycle Models</a:t>
            </a:r>
          </a:p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Object Orientation</a:t>
            </a:r>
          </a:p>
          <a:p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Software Quality Assessment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 dirty="0">
                <a:solidFill>
                  <a:srgbClr val="00B050"/>
                </a:solidFill>
              </a:rPr>
              <a:t>Functional Development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th-TH" altLang="th-TH" sz="2400" dirty="0"/>
              <a:t>1. A problem is expressed in termed of a set of mathematical functions.</a:t>
            </a:r>
          </a:p>
          <a:p>
            <a:pPr lvl="1"/>
            <a:r>
              <a:rPr lang="th-TH" altLang="th-TH" sz="2000" dirty="0"/>
              <a:t>e.g.  </a:t>
            </a:r>
            <a:r>
              <a:rPr lang="th-TH" altLang="th-TH" sz="2000" i="1" dirty="0"/>
              <a:t>Double(x) = Add(x, x).</a:t>
            </a:r>
          </a:p>
          <a:p>
            <a:r>
              <a:rPr lang="th-TH" altLang="th-TH" sz="2400" dirty="0"/>
              <a:t>2. An algorithm is not specified.</a:t>
            </a:r>
          </a:p>
          <a:p>
            <a:r>
              <a:rPr lang="th-TH" altLang="th-TH" sz="2400" dirty="0"/>
              <a:t>3. Language such as Miranda, Gofer, Haskell support this paradigm.</a:t>
            </a:r>
          </a:p>
          <a:p>
            <a:r>
              <a:rPr lang="th-TH" altLang="th-TH" sz="2400" dirty="0"/>
              <a:t>4. Poor execution speed.</a:t>
            </a: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th-TH" altLang="th-TH">
                <a:solidFill>
                  <a:srgbClr val="00B050"/>
                </a:solidFill>
              </a:rPr>
              <a:t>Logic Programming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th-TH" altLang="th-TH" sz="2400" dirty="0"/>
              <a:t>Consists of a problem description only.</a:t>
            </a:r>
          </a:p>
          <a:p>
            <a:pPr lvl="1"/>
            <a:r>
              <a:rPr lang="th-TH" altLang="th-TH" sz="2000" dirty="0"/>
              <a:t>e.g. </a:t>
            </a:r>
            <a:r>
              <a:rPr lang="th-TH" altLang="th-TH" sz="2000" i="1" dirty="0"/>
              <a:t>Factorial(0) = 1.</a:t>
            </a:r>
          </a:p>
          <a:p>
            <a:pPr lvl="1">
              <a:buFontTx/>
              <a:buNone/>
            </a:pPr>
            <a:r>
              <a:rPr lang="th-TH" altLang="th-TH" sz="2000" i="1" dirty="0"/>
              <a:t>           Factorial(N) = N x Factorial(N -1).</a:t>
            </a:r>
          </a:p>
          <a:p>
            <a:r>
              <a:rPr lang="th-TH" altLang="th-TH" sz="2400" dirty="0"/>
              <a:t>Doesn’t describe how to solve the problem.</a:t>
            </a:r>
          </a:p>
          <a:p>
            <a:r>
              <a:rPr lang="th-TH" altLang="th-TH" sz="2400" dirty="0"/>
              <a:t>Languages Prolog &amp; Lisp support this paradigm. </a:t>
            </a:r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Structured Development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th-TH" altLang="th-TH"/>
              <a:t>Also called SASD, SADT &amp; Functional Decomposition.</a:t>
            </a:r>
          </a:p>
          <a:p>
            <a:r>
              <a:rPr lang="th-TH" altLang="th-TH"/>
              <a:t>Breaks the system into processes &amp; decomposes them.</a:t>
            </a:r>
          </a:p>
          <a:p>
            <a:r>
              <a:rPr lang="th-TH" altLang="th-TH"/>
              <a:t>Languages C, Fortran, Pascal, Cobol, Basic and a lot more support this paradigm.</a:t>
            </a:r>
          </a:p>
          <a:p>
            <a:r>
              <a:rPr lang="th-TH" altLang="th-TH"/>
              <a:t>By far the most popular paradigm.</a:t>
            </a:r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Object Orientation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Most recent paradigm.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Treats a problem as a collection of objects.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Becoming very popular now.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More and more languages support this paradigm now.</a:t>
            </a:r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Tools for Object Orientation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h-TH" altLang="th-TH" dirty="0"/>
              <a:t>Rambaugh (OMT)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dirty="0"/>
              <a:t>Coad-Yourdon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dirty="0"/>
              <a:t>Booch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dirty="0"/>
              <a:t>UML</a:t>
            </a:r>
          </a:p>
        </p:txBody>
      </p:sp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Languages for OO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C++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Smalltalk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Eiffel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Object 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Object Pascal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Java</a:t>
            </a:r>
          </a:p>
        </p:txBody>
      </p:sp>
    </p:spTree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dirty="0">
                <a:solidFill>
                  <a:srgbClr val="00B050"/>
                </a:solidFill>
              </a:rPr>
              <a:t>Software Quality Assessment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4114800"/>
          </a:xfrm>
        </p:spPr>
        <p:txBody>
          <a:bodyPr/>
          <a:lstStyle/>
          <a:p>
            <a:r>
              <a:rPr lang="th-TH" altLang="th-TH" sz="2400"/>
              <a:t>Capability Maturity Model</a:t>
            </a:r>
          </a:p>
          <a:p>
            <a:pPr lvl="1"/>
            <a:r>
              <a:rPr lang="th-TH" altLang="th-TH" sz="2000"/>
              <a:t>a strategy for improving the software process, irrespective of the actual life-cycle model used.</a:t>
            </a:r>
          </a:p>
          <a:p>
            <a:r>
              <a:rPr lang="th-TH" altLang="th-TH" sz="2400"/>
              <a:t>ISO 9000</a:t>
            </a:r>
          </a:p>
          <a:p>
            <a:pPr lvl="1"/>
            <a:r>
              <a:rPr lang="th-TH" altLang="th-TH" sz="2000"/>
              <a:t>ISO 9000 is a series of five related standards that are applicable to a wide variety of industrial activities, including design, development, production, installation, and servicing. </a:t>
            </a:r>
          </a:p>
          <a:p>
            <a:pPr lvl="1"/>
            <a:r>
              <a:rPr lang="th-TH" altLang="th-TH" sz="2000"/>
              <a:t>Standard </a:t>
            </a:r>
            <a:r>
              <a:rPr lang="th-TH" altLang="th-TH" sz="2000" b="1">
                <a:solidFill>
                  <a:srgbClr val="FFFF66"/>
                </a:solidFill>
              </a:rPr>
              <a:t>ISO 9001</a:t>
            </a:r>
            <a:r>
              <a:rPr lang="th-TH" altLang="th-TH" sz="2000"/>
              <a:t> for quality systems is the standard that is most applicable to software development.</a:t>
            </a:r>
          </a:p>
          <a:p>
            <a:pPr lvl="1"/>
            <a:r>
              <a:rPr lang="th-TH" altLang="th-TH" sz="2000" b="1">
                <a:solidFill>
                  <a:srgbClr val="FFFF66"/>
                </a:solidFill>
              </a:rPr>
              <a:t>ISO 9000-3</a:t>
            </a:r>
            <a:r>
              <a:rPr lang="th-TH" altLang="th-TH" sz="2000"/>
              <a:t> gives specific guidelines to assist in applying ISO 9001 to software development.</a:t>
            </a:r>
          </a:p>
        </p:txBody>
      </p:sp>
    </p:spTree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Capability Maturity Model (CMM)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2176" y="1828800"/>
            <a:ext cx="10058400" cy="2209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Proposed by W. Humphrey (1986), Software Engineering Institute (SEI), CMU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The strategy of CMM is to improve organizational-wide management of software process.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h-TH" altLang="th-TH" sz="2400" dirty="0"/>
              <a:t>The improved process should result in better quality software, then less suffering from time and cost overrun.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1566254" y="3829672"/>
            <a:ext cx="31055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altLang="th-TH" sz="2400" b="1" dirty="0">
                <a:solidFill>
                  <a:srgbClr val="6600FF"/>
                </a:solidFill>
              </a:rPr>
              <a:t>    Maturity Level </a:t>
            </a:r>
          </a:p>
          <a:p>
            <a:r>
              <a:rPr lang="th-TH" altLang="th-TH" sz="2400" dirty="0"/>
              <a:t>1. Initial Level</a:t>
            </a:r>
          </a:p>
          <a:p>
            <a:r>
              <a:rPr lang="th-TH" altLang="th-TH" sz="2400" dirty="0"/>
              <a:t>2. Repeatable Level</a:t>
            </a:r>
          </a:p>
          <a:p>
            <a:r>
              <a:rPr lang="th-TH" altLang="th-TH" sz="2400" dirty="0"/>
              <a:t>3. Defined Level</a:t>
            </a:r>
          </a:p>
          <a:p>
            <a:r>
              <a:rPr lang="th-TH" altLang="th-TH" sz="2400" dirty="0"/>
              <a:t>4. Managed Level</a:t>
            </a:r>
          </a:p>
          <a:p>
            <a:r>
              <a:rPr lang="th-TH" altLang="th-TH" sz="2400" dirty="0"/>
              <a:t>5. Optimizing Level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5015881" y="3829672"/>
            <a:ext cx="376019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altLang="th-TH" sz="2000" dirty="0">
                <a:solidFill>
                  <a:srgbClr val="6600FF"/>
                </a:solidFill>
              </a:rPr>
              <a:t>     </a:t>
            </a:r>
            <a:r>
              <a:rPr lang="th-TH" altLang="th-TH" sz="2400" dirty="0">
                <a:solidFill>
                  <a:srgbClr val="6600FF"/>
                </a:solidFill>
              </a:rPr>
              <a:t>Characterization</a:t>
            </a:r>
          </a:p>
          <a:p>
            <a:r>
              <a:rPr lang="th-TH" altLang="th-TH" sz="2400" dirty="0"/>
              <a:t>1. Ad hoc process</a:t>
            </a:r>
          </a:p>
          <a:p>
            <a:r>
              <a:rPr lang="th-TH" altLang="th-TH" sz="2400" dirty="0"/>
              <a:t>2. Basic project management</a:t>
            </a:r>
          </a:p>
          <a:p>
            <a:r>
              <a:rPr lang="th-TH" altLang="th-TH" sz="2400" dirty="0"/>
              <a:t>3. Process definition</a:t>
            </a:r>
          </a:p>
          <a:p>
            <a:r>
              <a:rPr lang="th-TH" altLang="th-TH" sz="2400" dirty="0"/>
              <a:t>4. Process measurement</a:t>
            </a:r>
          </a:p>
          <a:p>
            <a:r>
              <a:rPr lang="th-TH" altLang="th-TH" sz="2400" dirty="0"/>
              <a:t>5. Process control</a:t>
            </a:r>
          </a:p>
        </p:txBody>
      </p:sp>
    </p:spTree>
  </p:cSld>
  <p:clrMapOvr>
    <a:masterClrMapping/>
  </p:clrMapOvr>
  <p:transition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green and black text with a question mark and a question mark&#10;&#10;Description automatically generated">
            <a:extLst>
              <a:ext uri="{FF2B5EF4-FFF2-40B4-BE49-F238E27FC236}">
                <a16:creationId xmlns:a16="http://schemas.microsoft.com/office/drawing/2014/main" id="{7A16B1C3-C91E-A47C-3345-AFD0FE71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742252"/>
            <a:ext cx="6912217" cy="3904737"/>
          </a:xfrm>
          <a:prstGeom prst="rect">
            <a:avLst/>
          </a:prstGeom>
        </p:spPr>
      </p:pic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108598"/>
            <a:ext cx="11409705" cy="833111"/>
          </a:xfrm>
        </p:spPr>
        <p:txBody>
          <a:bodyPr>
            <a:normAutofit/>
          </a:bodyPr>
          <a:lstStyle/>
          <a:p>
            <a:r>
              <a:rPr lang="en-US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1 : The End</a:t>
            </a:r>
            <a:r>
              <a:rPr lang="th-TH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Any Question?</a:t>
            </a:r>
            <a:r>
              <a:rPr lang="th-TH" altLang="th-TH" sz="4400" b="1" dirty="0">
                <a:solidFill>
                  <a:schemeClr val="bg1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3844350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Software Process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altLang="th-TH" sz="2800" dirty="0"/>
              <a:t>The software process is the way we produce software.</a:t>
            </a:r>
          </a:p>
          <a:p>
            <a:r>
              <a:rPr lang="th-TH" altLang="th-TH" sz="2800" dirty="0"/>
              <a:t>It incorporates the </a:t>
            </a:r>
            <a:r>
              <a:rPr lang="th-TH" altLang="th-TH" sz="2800" i="1" dirty="0">
                <a:solidFill>
                  <a:srgbClr val="6600FF"/>
                </a:solidFill>
              </a:rPr>
              <a:t>software life-cycle model</a:t>
            </a:r>
            <a:r>
              <a:rPr lang="th-TH" altLang="th-TH" sz="2800" dirty="0">
                <a:solidFill>
                  <a:srgbClr val="6600FF"/>
                </a:solidFill>
              </a:rPr>
              <a:t>, </a:t>
            </a:r>
            <a:r>
              <a:rPr lang="th-TH" altLang="th-TH" sz="2800" dirty="0"/>
              <a:t>the </a:t>
            </a:r>
            <a:r>
              <a:rPr lang="th-TH" altLang="th-TH" sz="2800" i="1" dirty="0">
                <a:solidFill>
                  <a:srgbClr val="6600FF"/>
                </a:solidFill>
              </a:rPr>
              <a:t>tools</a:t>
            </a:r>
            <a:r>
              <a:rPr lang="th-TH" altLang="th-TH" sz="2800" dirty="0">
                <a:solidFill>
                  <a:srgbClr val="6600FF"/>
                </a:solidFill>
              </a:rPr>
              <a:t> </a:t>
            </a:r>
            <a:r>
              <a:rPr lang="th-TH" altLang="th-TH" sz="2800" dirty="0"/>
              <a:t>we use, and the </a:t>
            </a:r>
            <a:r>
              <a:rPr lang="th-TH" altLang="th-TH" sz="2800" i="1" dirty="0">
                <a:solidFill>
                  <a:srgbClr val="6600FF"/>
                </a:solidFill>
              </a:rPr>
              <a:t>individuals</a:t>
            </a:r>
            <a:r>
              <a:rPr lang="th-TH" altLang="th-TH" sz="2800" dirty="0">
                <a:solidFill>
                  <a:srgbClr val="6600FF"/>
                </a:solidFill>
              </a:rPr>
              <a:t> </a:t>
            </a:r>
            <a:r>
              <a:rPr lang="th-TH" altLang="th-TH" sz="2800" dirty="0"/>
              <a:t>building the software.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 dirty="0">
                <a:solidFill>
                  <a:srgbClr val="00B050"/>
                </a:solidFill>
              </a:rPr>
              <a:t>Object-Oriented Software Development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th-TH" altLang="th-TH" sz="3200" dirty="0"/>
              <a:t>Three key words.</a:t>
            </a:r>
          </a:p>
          <a:p>
            <a:pPr marL="201168" lvl="1" indent="0">
              <a:buNone/>
            </a:pPr>
            <a:r>
              <a:rPr lang="en-US" altLang="th-TH" sz="2800" dirty="0"/>
              <a:t>1. </a:t>
            </a:r>
            <a:r>
              <a:rPr lang="th-TH" altLang="th-TH" sz="2800" dirty="0"/>
              <a:t>Software</a:t>
            </a:r>
          </a:p>
          <a:p>
            <a:pPr marL="201168" lvl="1" indent="0">
              <a:buNone/>
            </a:pPr>
            <a:r>
              <a:rPr lang="en-US" altLang="th-TH" sz="2800" dirty="0"/>
              <a:t>2. </a:t>
            </a:r>
            <a:r>
              <a:rPr lang="th-TH" altLang="th-TH" sz="2800" dirty="0"/>
              <a:t>Development</a:t>
            </a:r>
          </a:p>
          <a:p>
            <a:pPr marL="201168" lvl="1" indent="0">
              <a:buNone/>
            </a:pPr>
            <a:r>
              <a:rPr lang="en-US" altLang="th-TH" sz="2800" dirty="0"/>
              <a:t>3. </a:t>
            </a:r>
            <a:r>
              <a:rPr lang="th-TH" altLang="th-TH" sz="2800" dirty="0"/>
              <a:t>Object Orientation</a:t>
            </a:r>
          </a:p>
          <a:p>
            <a:r>
              <a:rPr lang="th-TH" altLang="th-TH" sz="3200" dirty="0"/>
              <a:t>Let us look at each in turn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 dirty="0">
                <a:solidFill>
                  <a:srgbClr val="00B050"/>
                </a:solidFill>
              </a:rPr>
              <a:t>Software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7280" y="1845734"/>
            <a:ext cx="11094720" cy="4023360"/>
          </a:xfrm>
          <a:noFill/>
          <a:ln/>
        </p:spPr>
        <p:txBody>
          <a:bodyPr>
            <a:normAutofit/>
          </a:bodyPr>
          <a:lstStyle/>
          <a:p>
            <a:r>
              <a:rPr lang="en-US" altLang="th-TH" sz="2800" dirty="0"/>
              <a:t>1. </a:t>
            </a:r>
            <a:r>
              <a:rPr lang="th-TH" altLang="th-TH" sz="2800" dirty="0"/>
              <a:t>Programs</a:t>
            </a:r>
          </a:p>
          <a:p>
            <a:r>
              <a:rPr lang="en-US" altLang="th-TH" sz="2800" dirty="0"/>
              <a:t>2. </a:t>
            </a:r>
            <a:r>
              <a:rPr lang="th-TH" altLang="th-TH" sz="2800" dirty="0"/>
              <a:t>Documentation during the development of programs (e.g. </a:t>
            </a:r>
            <a:r>
              <a:rPr lang="th-TH" altLang="th-TH" sz="2800" dirty="0" err="1"/>
              <a:t>specification</a:t>
            </a:r>
            <a:r>
              <a:rPr lang="th-TH" altLang="th-TH" sz="2800" dirty="0"/>
              <a:t>)</a:t>
            </a:r>
          </a:p>
          <a:p>
            <a:r>
              <a:rPr lang="en-US" altLang="th-TH" sz="2800" dirty="0"/>
              <a:t>3. </a:t>
            </a:r>
            <a:r>
              <a:rPr lang="th-TH" altLang="th-TH" sz="2800" dirty="0"/>
              <a:t>Primary aids for running the programs      (e.g. </a:t>
            </a:r>
            <a:r>
              <a:rPr lang="th-TH" altLang="th-TH" sz="2800" dirty="0" err="1"/>
              <a:t>user</a:t>
            </a:r>
            <a:r>
              <a:rPr lang="th-TH" altLang="th-TH" sz="2800" dirty="0"/>
              <a:t> </a:t>
            </a:r>
            <a:r>
              <a:rPr lang="th-TH" altLang="th-TH" sz="2800" dirty="0" err="1"/>
              <a:t>manuals</a:t>
            </a:r>
            <a:r>
              <a:rPr lang="th-TH" altLang="th-TH" sz="2800" dirty="0"/>
              <a:t>)</a:t>
            </a:r>
          </a:p>
          <a:p>
            <a:r>
              <a:rPr lang="en-US" altLang="th-TH" sz="2800" dirty="0"/>
              <a:t>4. </a:t>
            </a:r>
            <a:r>
              <a:rPr lang="th-TH" altLang="th-TH" sz="2800" dirty="0"/>
              <a:t>Secondary aids for running the programs    (e.g. </a:t>
            </a:r>
            <a:r>
              <a:rPr lang="th-TH" altLang="th-TH" sz="2800" dirty="0" err="1"/>
              <a:t>key</a:t>
            </a:r>
            <a:r>
              <a:rPr lang="th-TH" altLang="th-TH" sz="2800" dirty="0"/>
              <a:t> </a:t>
            </a:r>
            <a:r>
              <a:rPr lang="th-TH" altLang="th-TH" sz="2800" dirty="0" err="1"/>
              <a:t>boards</a:t>
            </a:r>
            <a:r>
              <a:rPr lang="th-TH" altLang="th-TH" sz="2800" dirty="0"/>
              <a:t> </a:t>
            </a:r>
            <a:r>
              <a:rPr lang="th-TH" altLang="th-TH" sz="2800" dirty="0" err="1"/>
              <a:t>overlays</a:t>
            </a:r>
            <a:r>
              <a:rPr lang="th-TH" altLang="th-TH" sz="2800" dirty="0"/>
              <a:t>)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112224" y="5746314"/>
            <a:ext cx="394043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th-TH" altLang="th-TH" sz="2400" dirty="0">
                <a:solidFill>
                  <a:srgbClr val="6600FF"/>
                </a:solidFill>
              </a:rPr>
              <a:t>Software is not just programs!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Software Life Cycle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th-TH" altLang="th-TH" sz="2800" dirty="0"/>
              <a:t>1. Software is like humans.</a:t>
            </a:r>
          </a:p>
          <a:p>
            <a:r>
              <a:rPr lang="th-TH" altLang="th-TH" sz="2800" dirty="0"/>
              <a:t>2. It has a life cycle.</a:t>
            </a:r>
          </a:p>
          <a:p>
            <a:r>
              <a:rPr lang="th-TH" altLang="th-TH" sz="2800" dirty="0"/>
              <a:t>3. Software in a system is conceptualized first.</a:t>
            </a:r>
          </a:p>
          <a:p>
            <a:r>
              <a:rPr lang="th-TH" altLang="th-TH" sz="2800" dirty="0"/>
              <a:t>4. It becomes obsolescent at the end.</a:t>
            </a:r>
          </a:p>
          <a:p>
            <a:r>
              <a:rPr lang="th-TH" altLang="th-TH" sz="2800" dirty="0"/>
              <a:t>5. The period in between is called the software life cycle.</a:t>
            </a: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/>
              <a:t>Software Life Cycle Models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828800"/>
            <a:ext cx="8782744" cy="3886200"/>
          </a:xfrm>
          <a:noFill/>
          <a:ln/>
        </p:spPr>
        <p:txBody>
          <a:bodyPr>
            <a:normAutofit/>
          </a:bodyPr>
          <a:lstStyle/>
          <a:p>
            <a:r>
              <a:rPr lang="th-TH" altLang="th-TH" sz="2400" dirty="0"/>
              <a:t>1. Build-and-Fix Model</a:t>
            </a:r>
          </a:p>
          <a:p>
            <a:r>
              <a:rPr lang="th-TH" altLang="th-TH" sz="2400" dirty="0"/>
              <a:t>2. Waterfall Model</a:t>
            </a:r>
          </a:p>
          <a:p>
            <a:r>
              <a:rPr lang="th-TH" altLang="th-TH" sz="2400" dirty="0"/>
              <a:t>3. Rapid prototyping model</a:t>
            </a:r>
          </a:p>
          <a:p>
            <a:r>
              <a:rPr lang="th-TH" altLang="th-TH" sz="2400" dirty="0"/>
              <a:t>4. Incremental Model</a:t>
            </a:r>
          </a:p>
          <a:p>
            <a:r>
              <a:rPr lang="th-TH" altLang="th-TH" sz="2400" dirty="0"/>
              <a:t>5. Spiral Model</a:t>
            </a:r>
          </a:p>
          <a:p>
            <a:r>
              <a:rPr lang="th-TH" altLang="th-TH" sz="2400" dirty="0"/>
              <a:t>6. Concurrent Development Model</a:t>
            </a:r>
          </a:p>
          <a:p>
            <a:r>
              <a:rPr lang="th-TH" altLang="th-TH" sz="2400" dirty="0"/>
              <a:t>7. Formal Methods Model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>
                <a:solidFill>
                  <a:srgbClr val="00B050"/>
                </a:solidFill>
              </a:rPr>
              <a:t>Built-and-Fix Model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altLang="th-TH" sz="2400" dirty="0"/>
              <a:t>1. Unfortunately, many s/w products are developed with built-and-fix model.</a:t>
            </a:r>
          </a:p>
          <a:p>
            <a:r>
              <a:rPr lang="th-TH" altLang="th-TH" sz="2400" dirty="0"/>
              <a:t>2. Without specification or any attempt in design, just build a product, and reworked as many times needed to satisfy the customer.</a:t>
            </a:r>
          </a:p>
          <a:p>
            <a:r>
              <a:rPr lang="th-TH" altLang="th-TH" sz="2400" dirty="0"/>
              <a:t>3. Unsatisfactory for any size of s/w development, we better specify the various phases of software process.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altLang="th-TH" dirty="0">
                <a:solidFill>
                  <a:srgbClr val="00B050"/>
                </a:solidFill>
              </a:rPr>
              <a:t>Why use a life cycle model?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th-TH" altLang="th-TH" sz="2400" dirty="0"/>
              <a:t>1. Life cycle model breaks down the development process into phases or stages.</a:t>
            </a:r>
          </a:p>
          <a:p>
            <a:r>
              <a:rPr lang="th-TH" altLang="th-TH" sz="2400" dirty="0"/>
              <a:t>2. This is because software development is complex.</a:t>
            </a:r>
          </a:p>
          <a:p>
            <a:r>
              <a:rPr lang="th-TH" altLang="th-TH" sz="2400" dirty="0"/>
              <a:t>3. Breaking down the development process makes it easier to manage.</a:t>
            </a:r>
          </a:p>
          <a:p>
            <a:r>
              <a:rPr lang="th-TH" altLang="th-TH" sz="2400" dirty="0"/>
              <a:t>4. Each phase can be performed in various ways.</a:t>
            </a: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1191</TotalTime>
  <Words>1275</Words>
  <Application>Microsoft Office PowerPoint</Application>
  <PresentationFormat>Widescreen</PresentationFormat>
  <Paragraphs>229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Angsana New</vt:lpstr>
      <vt:lpstr>Calibri</vt:lpstr>
      <vt:lpstr>Calibri Light</vt:lpstr>
      <vt:lpstr>Cordia New</vt:lpstr>
      <vt:lpstr>CordiaUPC</vt:lpstr>
      <vt:lpstr>SP SUAN DUSIT</vt:lpstr>
      <vt:lpstr>Wingdings</vt:lpstr>
      <vt:lpstr>Retrospect</vt:lpstr>
      <vt:lpstr>Chapter 2 : Object-Oriented Software Development</vt:lpstr>
      <vt:lpstr>Outline of this presentation</vt:lpstr>
      <vt:lpstr>Software Process</vt:lpstr>
      <vt:lpstr>Object-Oriented Software Development</vt:lpstr>
      <vt:lpstr>Software</vt:lpstr>
      <vt:lpstr>Software Life Cycle</vt:lpstr>
      <vt:lpstr>Software Life Cycle Models</vt:lpstr>
      <vt:lpstr>Built-and-Fix Model</vt:lpstr>
      <vt:lpstr>Why use a life cycle model?</vt:lpstr>
      <vt:lpstr>Waterfall Model</vt:lpstr>
      <vt:lpstr>Rapid Prototyping Model</vt:lpstr>
      <vt:lpstr>Rapid Prototyping Model</vt:lpstr>
      <vt:lpstr>Incremental Model</vt:lpstr>
      <vt:lpstr>Incremental Model</vt:lpstr>
      <vt:lpstr>Spiral Model</vt:lpstr>
      <vt:lpstr>Full Spiral Model [Boehm, IEEE 1998]</vt:lpstr>
      <vt:lpstr>Software Development</vt:lpstr>
      <vt:lpstr>Software Development Paradigm</vt:lpstr>
      <vt:lpstr>Some Software Development Paradigms</vt:lpstr>
      <vt:lpstr>Functional Development </vt:lpstr>
      <vt:lpstr>Logic Programming</vt:lpstr>
      <vt:lpstr>Structured Development</vt:lpstr>
      <vt:lpstr>Object Orientation</vt:lpstr>
      <vt:lpstr>Tools for Object Orientation</vt:lpstr>
      <vt:lpstr>Languages for OO</vt:lpstr>
      <vt:lpstr>Software Quality Assessment</vt:lpstr>
      <vt:lpstr>Capability Maturity Model (CMM)</vt:lpstr>
      <vt:lpstr>Chapter 1 : The End (Any Question?)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Software Development</dc:title>
  <dc:creator>Somnuk Keretho</dc:creator>
  <cp:lastModifiedBy>Juthawut Chantaramalee</cp:lastModifiedBy>
  <cp:revision>122</cp:revision>
  <dcterms:created xsi:type="dcterms:W3CDTF">1997-11-07T14:07:18Z</dcterms:created>
  <dcterms:modified xsi:type="dcterms:W3CDTF">2025-01-30T01:57:27Z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sk@nontri.ku.ac.th</vt:lpwstr>
  </property>
  <property fmtid="{D5CDD505-2E9C-101B-9397-08002B2CF9AE}" pid="8" name="HomePage">
    <vt:lpwstr>http://www.cpe.ku.ac.th/~sk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D:\204541</vt:lpwstr>
  </property>
</Properties>
</file>